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2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3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6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7.xml" ContentType="application/vnd.openxmlformats-officedocument.presentationml.notesSlide+xml"/>
  <Override PartName="/ppt/charts/chart2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5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6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7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8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8.xml" ContentType="application/vnd.openxmlformats-officedocument.presentationml.notesSlide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33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4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5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6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7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11.xml" ContentType="application/vnd.openxmlformats-officedocument.presentationml.notesSlide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4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4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4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854" r:id="rId3"/>
    <p:sldId id="1660" r:id="rId4"/>
    <p:sldId id="1661" r:id="rId5"/>
    <p:sldId id="1662" r:id="rId6"/>
    <p:sldId id="1663" r:id="rId7"/>
    <p:sldId id="1664" r:id="rId8"/>
    <p:sldId id="1665" r:id="rId9"/>
    <p:sldId id="1666" r:id="rId10"/>
    <p:sldId id="1597" r:id="rId11"/>
    <p:sldId id="1625" r:id="rId12"/>
    <p:sldId id="1599" r:id="rId13"/>
    <p:sldId id="1657" r:id="rId14"/>
    <p:sldId id="1676" r:id="rId15"/>
    <p:sldId id="1626" r:id="rId16"/>
    <p:sldId id="1600" r:id="rId17"/>
    <p:sldId id="1627" r:id="rId18"/>
    <p:sldId id="1628" r:id="rId19"/>
    <p:sldId id="1629" r:id="rId20"/>
    <p:sldId id="1630" r:id="rId21"/>
    <p:sldId id="1631" r:id="rId22"/>
    <p:sldId id="1632" r:id="rId23"/>
    <p:sldId id="1633" r:id="rId24"/>
    <p:sldId id="1634" r:id="rId25"/>
    <p:sldId id="1635" r:id="rId26"/>
    <p:sldId id="1636" r:id="rId27"/>
    <p:sldId id="1637" r:id="rId28"/>
    <p:sldId id="1638" r:id="rId29"/>
    <p:sldId id="1639" r:id="rId30"/>
    <p:sldId id="1640" r:id="rId31"/>
    <p:sldId id="1641" r:id="rId32"/>
    <p:sldId id="1674" r:id="rId33"/>
    <p:sldId id="1675" r:id="rId34"/>
    <p:sldId id="1644" r:id="rId35"/>
    <p:sldId id="1672" r:id="rId36"/>
    <p:sldId id="1673" r:id="rId37"/>
    <p:sldId id="1647" r:id="rId38"/>
    <p:sldId id="1648" r:id="rId39"/>
    <p:sldId id="1649" r:id="rId40"/>
    <p:sldId id="1650" r:id="rId41"/>
    <p:sldId id="1670" r:id="rId42"/>
    <p:sldId id="1671" r:id="rId43"/>
    <p:sldId id="1653" r:id="rId44"/>
    <p:sldId id="1669" r:id="rId45"/>
    <p:sldId id="1668" r:id="rId46"/>
    <p:sldId id="165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" initials="c" lastIdx="1" clrIdx="0"/>
  <p:cmAuthor id="2" name="Windows User" initials="WU" lastIdx="1" clrIdx="1"/>
  <p:cmAuthor id="3" name="Nur Nugraha" initials="NN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DCC4EE"/>
    <a:srgbClr val="FCECE8"/>
    <a:srgbClr val="F8CBAD"/>
    <a:srgbClr val="F4B183"/>
    <a:srgbClr val="FFD966"/>
    <a:srgbClr val="ED7D31"/>
    <a:srgbClr val="D5E3CF"/>
    <a:srgbClr val="92D050"/>
    <a:srgbClr val="F9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5258" autoAdjust="0"/>
  </p:normalViewPr>
  <p:slideViewPr>
    <p:cSldViewPr snapToGrid="0">
      <p:cViewPr varScale="1">
        <p:scale>
          <a:sx n="64" d="100"/>
          <a:sy n="64" d="100"/>
        </p:scale>
        <p:origin x="896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20515570385485199"/>
          <c:w val="0.97005370267705404"/>
          <c:h val="0.531536009131063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Talk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7FD-4029-A0E2-20BF8B66EC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7 - 13 Des</c:v>
                </c:pt>
                <c:pt idx="1">
                  <c:v>14 - 20 Des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23256</c:v>
                </c:pt>
                <c:pt idx="1">
                  <c:v>18374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E-4DCF-BB75-1A69A584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Talker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7 - 13 Des</c:v>
                </c:pt>
                <c:pt idx="1">
                  <c:v>14 - 20 Des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8378</c:v>
                </c:pt>
                <c:pt idx="1">
                  <c:v>4635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18-4F5A-BC9A-9917AA2CF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899065792"/>
        <c:axId val="-1899072864"/>
      </c:barChart>
      <c:catAx>
        <c:axId val="-1899065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99072864"/>
        <c:crosses val="autoZero"/>
        <c:auto val="1"/>
        <c:lblAlgn val="ctr"/>
        <c:lblOffset val="100"/>
        <c:noMultiLvlLbl val="0"/>
      </c:catAx>
      <c:valAx>
        <c:axId val="-189907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99065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BNI</a:t>
            </a:r>
            <a:endParaRPr lang="id-ID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5648428084000602"/>
          <c:y val="0.17861463036987199"/>
          <c:w val="0.46526461905127597"/>
          <c:h val="0.695023342349781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78-F140-AC72-DE9D43F8A4B5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78-F140-AC72-DE9D43F8A4B5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78-F140-AC72-DE9D43F8A4B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82CB179-9E72-4A5A-B872-F94ADAB23390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77A6AF24-1DB8-440D-8EF7-2996B74BD139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878-F140-AC72-DE9D43F8A4B5}"/>
                </c:ext>
              </c:extLst>
            </c:dLbl>
            <c:dLbl>
              <c:idx val="1"/>
              <c:layout>
                <c:manualLayout>
                  <c:x val="3.1112416184275334E-3"/>
                  <c:y val="0.22548095591346126"/>
                </c:manualLayout>
              </c:layout>
              <c:tx>
                <c:rich>
                  <a:bodyPr/>
                  <a:lstStyle/>
                  <a:p>
                    <a:fld id="{E994E177-BF59-45FA-BE89-DA54CA44F664}" type="VALUE">
                      <a:rPr lang="en-US" sz="1200" smtClean="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r>
                      <a:rPr lang="en-US" sz="1200" baseline="0" dirty="0">
                        <a:solidFill>
                          <a:schemeClr val="bg1"/>
                        </a:solidFill>
                      </a:rPr>
                      <a:t> </a:t>
                    </a:r>
                  </a:p>
                  <a:p>
                    <a:r>
                      <a:rPr lang="en-US" sz="1200" baseline="0" dirty="0">
                        <a:solidFill>
                          <a:schemeClr val="bg1"/>
                        </a:solidFill>
                      </a:rPr>
                      <a:t>[</a:t>
                    </a:r>
                    <a:fld id="{78F0A568-FAD0-4FEC-989E-FBF6D78C5491}" type="PERCENTAGE">
                      <a:rPr lang="en-US" sz="1200" baseline="0" smtClean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r>
                      <a:rPr lang="en-US" sz="1200" baseline="0" dirty="0">
                        <a:solidFill>
                          <a:schemeClr val="bg1"/>
                        </a:solidFill>
                      </a:rPr>
                      <a:t>]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878-F140-AC72-DE9D43F8A4B5}"/>
                </c:ext>
              </c:extLst>
            </c:dLbl>
            <c:dLbl>
              <c:idx val="2"/>
              <c:layout>
                <c:manualLayout>
                  <c:x val="5.848096434668891E-2"/>
                  <c:y val="0.16612647568488587"/>
                </c:manualLayout>
              </c:layout>
              <c:tx>
                <c:rich>
                  <a:bodyPr/>
                  <a:lstStyle/>
                  <a:p>
                    <a:fld id="{5A37ABEB-55A2-4BCC-BCB5-9F91DE910DCA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fld id="{105C4B27-5B51-46F1-BB14-4292FB329632}" type="PERCENTAG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]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878-F140-AC72-DE9D43F8A4B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Netral</c:v>
                </c:pt>
                <c:pt idx="1">
                  <c:v>Negatif</c:v>
                </c:pt>
                <c:pt idx="2">
                  <c:v>Positif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17949</c:v>
                </c:pt>
                <c:pt idx="1">
                  <c:v>414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78-F140-AC72-DE9D43F8A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Facebook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F6C1-46E3-9C80-9C212573422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747</c:v>
                </c:pt>
                <c:pt idx="1">
                  <c:v>3801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E-4DCF-BB75-1A69A584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Twitter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17627</c:v>
                </c:pt>
                <c:pt idx="1">
                  <c:v>8607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18-4F5A-BC9A-9917AA2CF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62811648"/>
        <c:axId val="-1762812736"/>
      </c:barChart>
      <c:catAx>
        <c:axId val="-1762811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62812736"/>
        <c:crosses val="autoZero"/>
        <c:auto val="1"/>
        <c:lblAlgn val="ctr"/>
        <c:lblOffset val="100"/>
        <c:noMultiLvlLbl val="0"/>
      </c:catAx>
      <c:valAx>
        <c:axId val="-176281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6281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DCB0-48B4-B403-4441D6BFAEB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Facebook</c:v>
                </c:pt>
                <c:pt idx="1">
                  <c:v>Twitter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640</c:v>
                </c:pt>
                <c:pt idx="1">
                  <c:v>17309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E-4DCF-BB75-1A69A584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Facebook</c:v>
                </c:pt>
                <c:pt idx="1">
                  <c:v>Twitter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101</c:v>
                </c:pt>
                <c:pt idx="1">
                  <c:v>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18-4F5A-BC9A-9917AA2CFE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Facebook</c:v>
                </c:pt>
                <c:pt idx="1">
                  <c:v>Twitter</c:v>
                </c:pt>
              </c:strCache>
            </c:strRef>
          </c:cat>
          <c:val>
            <c:numRef>
              <c:f>Sheet1!$D$2:$D$3</c:f>
              <c:numCache>
                <c:formatCode>#,##0</c:formatCode>
                <c:ptCount val="2"/>
                <c:pt idx="0">
                  <c:v>6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B0-48B4-B403-4441D6BFAE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62806752"/>
        <c:axId val="-1762814912"/>
      </c:barChart>
      <c:catAx>
        <c:axId val="-1762806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62814912"/>
        <c:crosses val="autoZero"/>
        <c:auto val="1"/>
        <c:lblAlgn val="ctr"/>
        <c:lblOffset val="100"/>
        <c:noMultiLvlLbl val="0"/>
      </c:catAx>
      <c:valAx>
        <c:axId val="-176281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62806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5DA-410A-95B6-A10A168549E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Facebook</c:v>
                </c:pt>
                <c:pt idx="1">
                  <c:v>Twitter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3301</c:v>
                </c:pt>
                <c:pt idx="1">
                  <c:v>8007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E-4DCF-BB75-1A69A584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Facebook</c:v>
                </c:pt>
                <c:pt idx="1">
                  <c:v>Twitter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402</c:v>
                </c:pt>
                <c:pt idx="1">
                  <c:v>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18-4F5A-BC9A-9917AA2CFE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Facebook</c:v>
                </c:pt>
                <c:pt idx="1">
                  <c:v>Twitter</c:v>
                </c:pt>
              </c:strCache>
            </c:strRef>
          </c:cat>
          <c:val>
            <c:numRef>
              <c:f>Sheet1!$D$2:$D$3</c:f>
              <c:numCache>
                <c:formatCode>#,##0</c:formatCode>
                <c:ptCount val="2"/>
                <c:pt idx="0">
                  <c:v>98</c:v>
                </c:pt>
                <c:pt idx="1">
                  <c:v>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DA-410A-95B6-A10A16854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62808384"/>
        <c:axId val="-1762819264"/>
      </c:barChart>
      <c:catAx>
        <c:axId val="-17628083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62819264"/>
        <c:crosses val="autoZero"/>
        <c:auto val="1"/>
        <c:lblAlgn val="ctr"/>
        <c:lblOffset val="100"/>
        <c:noMultiLvlLbl val="0"/>
      </c:catAx>
      <c:valAx>
        <c:axId val="-176281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62808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269288697216903E-2"/>
          <c:y val="8.0118381402366406E-2"/>
          <c:w val="0.89242093819139101"/>
          <c:h val="0.8309560182509270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269288697216903E-2"/>
          <c:y val="8.0118381402366406E-2"/>
          <c:w val="0.89242093819139101"/>
          <c:h val="0.8309560182509270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269288697216903E-2"/>
          <c:y val="8.0118381402366406E-2"/>
          <c:w val="0.89242093819139101"/>
          <c:h val="0.830956018250927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0386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B7-4A70-A57E-FF65F5D2D5A7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B7-4A70-A57E-FF65F5D2D5A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FB7-4A70-A57E-FF65F5D2D5A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88B5ECB-D25F-43B3-951B-E484AAFD3805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FB7-4A70-A57E-FF65F5D2D5A7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BRI</c:v>
                </c:pt>
                <c:pt idx="1">
                  <c:v>BNI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688</c:v>
                </c:pt>
                <c:pt idx="1">
                  <c:v>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B7-4A70-A57E-FF65F5D2D5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269288697216903E-2"/>
          <c:y val="8.0118381402366406E-2"/>
          <c:w val="0.89242093819139101"/>
          <c:h val="0.830956018250927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ATM</c:v>
                </c:pt>
              </c:strCache>
            </c:strRef>
          </c:tx>
          <c:dPt>
            <c:idx val="0"/>
            <c:bubble3D val="0"/>
            <c:spPr>
              <a:solidFill>
                <a:srgbClr val="20386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33-451C-9134-19B546C94888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33-451C-9134-19B546C94888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88B5ECB-D25F-43B3-951B-E484AAFD3805}" type="VALUE">
                      <a:rPr lang="en-US" smtClean="0"/>
                      <a:pPr>
                        <a:defRPr sz="1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 baseline="0" dirty="0"/>
                  </a:p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>
                        <a:defRPr sz="1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34824341990393426"/>
                      <c:h val="0.2746136277700736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733-451C-9134-19B546C948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1242320356564"/>
                      <c:h val="0.2746136277700736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733-451C-9134-19B546C94888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BRI</c:v>
                </c:pt>
                <c:pt idx="1">
                  <c:v>BNI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2100</c:v>
                </c:pt>
                <c:pt idx="1">
                  <c:v>1767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33-451C-9134-19B546C94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269288697216903E-2"/>
          <c:y val="8.0118381402366406E-2"/>
          <c:w val="0.89242093819139101"/>
          <c:h val="0.8309560182509270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269288697216903E-2"/>
          <c:y val="8.0118381402366406E-2"/>
          <c:w val="0.89242093819139101"/>
          <c:h val="0.830956018250927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0386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E07-4EF6-9D9C-40C17CDBFFA4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E07-4EF6-9D9C-40C17CDBFFA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E07-4EF6-9D9C-40C17CDBFFA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88B5ECB-D25F-43B3-951B-E484AAFD3805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E07-4EF6-9D9C-40C17CDBFFA4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BRI</c:v>
                </c:pt>
                <c:pt idx="1">
                  <c:v>BNI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886</c:v>
                </c:pt>
                <c:pt idx="1">
                  <c:v>446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07-4EF6-9D9C-40C17CDBFF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Talk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Sheet1!$B$2:$B$8</c:f>
              <c:numCache>
                <c:formatCode>#,##0</c:formatCode>
                <c:ptCount val="7"/>
                <c:pt idx="0">
                  <c:v>3122</c:v>
                </c:pt>
                <c:pt idx="1">
                  <c:v>2896</c:v>
                </c:pt>
                <c:pt idx="2">
                  <c:v>2265</c:v>
                </c:pt>
                <c:pt idx="3">
                  <c:v>2517</c:v>
                </c:pt>
                <c:pt idx="4">
                  <c:v>2989</c:v>
                </c:pt>
                <c:pt idx="5">
                  <c:v>2494</c:v>
                </c:pt>
                <c:pt idx="6">
                  <c:v>2091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D4C-8247-9178-16FEAAF08B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Talker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Sheet1!$C$2:$C$8</c:f>
              <c:numCache>
                <c:formatCode>#,##0</c:formatCode>
                <c:ptCount val="7"/>
                <c:pt idx="0">
                  <c:v>938</c:v>
                </c:pt>
                <c:pt idx="1">
                  <c:v>860</c:v>
                </c:pt>
                <c:pt idx="2">
                  <c:v>851</c:v>
                </c:pt>
                <c:pt idx="3">
                  <c:v>817</c:v>
                </c:pt>
                <c:pt idx="4">
                  <c:v>798</c:v>
                </c:pt>
                <c:pt idx="5">
                  <c:v>624</c:v>
                </c:pt>
                <c:pt idx="6">
                  <c:v>623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5F-456E-BB2F-C90A2B939D8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843731104"/>
        <c:axId val="-1843731648"/>
      </c:lineChart>
      <c:dateAx>
        <c:axId val="-1843731104"/>
        <c:scaling>
          <c:orientation val="minMax"/>
        </c:scaling>
        <c:delete val="0"/>
        <c:axPos val="b"/>
        <c:numFmt formatCode="d\-m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43731648"/>
        <c:crosses val="autoZero"/>
        <c:auto val="1"/>
        <c:lblOffset val="100"/>
        <c:baseTimeUnit val="days"/>
      </c:dateAx>
      <c:valAx>
        <c:axId val="-184373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43731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269288697216903E-2"/>
          <c:y val="8.0118381402366406E-2"/>
          <c:w val="0.89242093819139101"/>
          <c:h val="0.830956018250927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163-414C-B0AE-469B63B1F14D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163-414C-B0AE-469B63B1F14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88B5ECB-D25F-43B3-951B-E484AAFD3805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163-414C-B0AE-469B63B1F1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163-414C-B0AE-469B63B1F14D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810</c:v>
                </c:pt>
                <c:pt idx="1">
                  <c:v>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63-414C-B0AE-469B63B1F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269288697216903E-2"/>
          <c:y val="8.0118381402366406E-2"/>
          <c:w val="0.89242093819139101"/>
          <c:h val="0.830956018250927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0386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06-4A51-840B-4AF104FD3AF9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06-4A51-840B-4AF104FD3AF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E06-4A51-840B-4AF104FD3AF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88B5ECB-D25F-43B3-951B-E484AAFD3805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E06-4A51-840B-4AF104FD3AF9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BRI</c:v>
                </c:pt>
                <c:pt idx="1">
                  <c:v>BNI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157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06-4A51-840B-4AF104FD3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269288697216903E-2"/>
          <c:y val="8.0118381402366406E-2"/>
          <c:w val="0.89242093819139101"/>
          <c:h val="0.830956018250927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71D-4E78-AB02-FBAA741A628E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71D-4E78-AB02-FBAA741A628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88B5ECB-D25F-43B3-951B-E484AAFD3805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71D-4E78-AB02-FBAA741A628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71D-4E78-AB02-FBAA741A628E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32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1D-4E78-AB02-FBAA741A62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566644013109"/>
          <c:y val="5.83058803638958E-2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0C-4ECD-879A-4ACB85DD9C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813</c:v>
                </c:pt>
                <c:pt idx="1">
                  <c:v>1287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0C-4ECD-879A-4ACB85DD9C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109</c:v>
                </c:pt>
                <c:pt idx="1">
                  <c:v>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0C-4ECD-879A-4ACB85DD9C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Sheet1!$D$2:$D$3</c:f>
              <c:numCache>
                <c:formatCode>#,##0</c:formatCode>
                <c:ptCount val="2"/>
                <c:pt idx="0">
                  <c:v>5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0C-4ECD-879A-4ACB85DD9C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45623184"/>
        <c:axId val="-1745618832"/>
      </c:barChart>
      <c:catAx>
        <c:axId val="-1745623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5618832"/>
        <c:crosses val="autoZero"/>
        <c:auto val="1"/>
        <c:lblAlgn val="ctr"/>
        <c:lblOffset val="100"/>
        <c:noMultiLvlLbl val="0"/>
      </c:catAx>
      <c:valAx>
        <c:axId val="-174561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562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8E-4E98-A987-6D376547CD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228</c:v>
                </c:pt>
                <c:pt idx="1">
                  <c:v>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8E-4E98-A987-6D376547CD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68</c:v>
                </c:pt>
                <c:pt idx="1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8E-4E98-A987-6D376547CD0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Sheet1!$D$2:$D$3</c:f>
              <c:numCache>
                <c:formatCode>#,##0</c:formatCode>
                <c:ptCount val="2"/>
                <c:pt idx="0">
                  <c:v>4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8E-4E98-A987-6D376547C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45618288"/>
        <c:axId val="-1745620464"/>
      </c:barChart>
      <c:catAx>
        <c:axId val="-1745618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5620464"/>
        <c:crosses val="autoZero"/>
        <c:auto val="1"/>
        <c:lblAlgn val="ctr"/>
        <c:lblOffset val="100"/>
        <c:noMultiLvlLbl val="0"/>
      </c:catAx>
      <c:valAx>
        <c:axId val="-174562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5618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51-4173-A857-9E69E88DFC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285</c:v>
                </c:pt>
                <c:pt idx="1">
                  <c:v>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51-4173-A857-9E69E88DFC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100</c:v>
                </c:pt>
                <c:pt idx="1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51-4173-A857-9E69E88DFC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Sheet1!$D$2:$D$3</c:f>
              <c:numCache>
                <c:formatCode>#,##0</c:formatCode>
                <c:ptCount val="2"/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51-4173-A857-9E69E88DFC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44021536"/>
        <c:axId val="-1744018272"/>
      </c:barChart>
      <c:catAx>
        <c:axId val="-17440215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4018272"/>
        <c:crosses val="autoZero"/>
        <c:auto val="1"/>
        <c:lblAlgn val="ctr"/>
        <c:lblOffset val="100"/>
        <c:noMultiLvlLbl val="0"/>
      </c:catAx>
      <c:valAx>
        <c:axId val="-174401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402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7CF-404E-9E48-33A2A88F35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322</c:v>
                </c:pt>
                <c:pt idx="1">
                  <c:v>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E-4DCF-BB75-1A69A584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51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18-4F5A-BC9A-9917AA2CFE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Sheet1!$D$2:$D$3</c:f>
              <c:numCache>
                <c:formatCode>#,##0</c:formatCode>
                <c:ptCount val="2"/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CF-404E-9E48-33A2A88F3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44019904"/>
        <c:axId val="-1744025344"/>
      </c:barChart>
      <c:catAx>
        <c:axId val="-1744019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4025344"/>
        <c:crosses val="autoZero"/>
        <c:auto val="1"/>
        <c:lblAlgn val="ctr"/>
        <c:lblOffset val="100"/>
        <c:noMultiLvlLbl val="0"/>
      </c:catAx>
      <c:valAx>
        <c:axId val="-174402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401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CF-404E-9E48-33A2A88F35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15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E-4DCF-BB75-1A69A584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7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18-4F5A-BC9A-9917AA2CFE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Sheet1!$D$2:$D$3</c:f>
              <c:numCache>
                <c:formatCode>#,##0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CF-404E-9E48-33A2A88F3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44020992"/>
        <c:axId val="-1744017184"/>
      </c:barChart>
      <c:catAx>
        <c:axId val="-1744020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4017184"/>
        <c:crosses val="autoZero"/>
        <c:auto val="1"/>
        <c:lblAlgn val="ctr"/>
        <c:lblOffset val="100"/>
        <c:noMultiLvlLbl val="0"/>
      </c:catAx>
      <c:valAx>
        <c:axId val="-174401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402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CF-404E-9E48-33A2A88F35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31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E-4DCF-BB75-1A69A584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CB18-4F5A-BC9A-9917AA2CFE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17CF-404E-9E48-33A2A88F3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44020448"/>
        <c:axId val="-1744024256"/>
      </c:barChart>
      <c:catAx>
        <c:axId val="-1744020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4024256"/>
        <c:crosses val="autoZero"/>
        <c:auto val="1"/>
        <c:lblAlgn val="ctr"/>
        <c:lblOffset val="100"/>
        <c:noMultiLvlLbl val="0"/>
      </c:catAx>
      <c:valAx>
        <c:axId val="-174402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4020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BNI</a:t>
            </a:r>
            <a:endParaRPr lang="id-ID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5648428084000602"/>
          <c:y val="0.17861463036987199"/>
          <c:w val="0.46526461905127597"/>
          <c:h val="0.695023342349781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78-F140-AC72-DE9D43F8A4B5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3-0878-F140-AC72-DE9D43F8A4B5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5-0878-F140-AC72-DE9D43F8A4B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3025330-9F2A-4DB5-A346-4956906C7789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[</a:t>
                    </a:r>
                    <a:fld id="{E85AEF00-FEB0-45EF-BA5C-0502C10B90B5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878-F140-AC72-DE9D43F8A4B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A0024BC-3E7C-4508-B416-99293BC6ABB2}" type="VALUE">
                      <a:rPr lang="en-US" smtClean="0"/>
                      <a:pPr/>
                      <a:t>[VALUE]</a:t>
                    </a:fld>
                    <a:endParaRPr lang="en-US" baseline="0"/>
                  </a:p>
                  <a:p>
                    <a:r>
                      <a:rPr lang="en-US" baseline="0"/>
                      <a:t>[</a:t>
                    </a:r>
                    <a:fld id="{5DEEDB7C-088A-4CF6-AC64-0D772413416A}" type="PERCENTAGE">
                      <a:rPr lang="en-US" baseline="0" smtClean="0"/>
                      <a:pPr/>
                      <a:t>[PERCENTAGE]</a:t>
                    </a:fld>
                    <a:r>
                      <a:rPr lang="en-US" baseline="0"/>
                      <a:t>] 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878-F140-AC72-DE9D43F8A4B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C7B8F01-EAC8-49AB-896F-F3B352BD9939}" type="VALUE">
                      <a:rPr lang="en-US" smtClean="0"/>
                      <a:pPr/>
                      <a:t>[VALUE]</a:t>
                    </a:fld>
                    <a:endParaRPr lang="en-US" baseline="0"/>
                  </a:p>
                  <a:p>
                    <a:r>
                      <a:rPr lang="en-US" baseline="0"/>
                      <a:t>[</a:t>
                    </a:r>
                    <a:fld id="{F6E1FD16-80A0-4CF4-B774-9B1019E39BDF}" type="PERCENTAGE">
                      <a:rPr lang="en-US" baseline="0" smtClean="0"/>
                      <a:pPr/>
                      <a:t>[PERCENTAGE]</a:t>
                    </a:fld>
                    <a:r>
                      <a:rPr lang="en-US" baseline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878-F140-AC72-DE9D43F8A4B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Netral</c:v>
                </c:pt>
                <c:pt idx="1">
                  <c:v>Negatif</c:v>
                </c:pt>
                <c:pt idx="2">
                  <c:v>Positif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702</c:v>
                </c:pt>
                <c:pt idx="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78-F140-AC72-DE9D43F8A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525210293029601"/>
          <c:y val="0.11461274548235199"/>
          <c:w val="0.50175640748967099"/>
          <c:h val="0.749535743915525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1F-4D1E-8868-1D7C712823D1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1F-4D1E-8868-1D7C712823D1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1F-4D1E-8868-1D7C712823D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9F810D7-81DF-4FBA-A4CF-F84C36F3ED4D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r>
                      <a:rPr lang="en-US" baseline="0" dirty="0"/>
                      <a:t>[</a:t>
                    </a:r>
                    <a:fld id="{20CFAB9C-3601-47B0-A342-48F974CDF79C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D1F-4D1E-8868-1D7C712823D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94B542F-4D82-41E8-BE16-0DC96F7622AD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99D9F26-33E9-47F2-B009-25CDF87FC862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D1F-4D1E-8868-1D7C712823D1}"/>
                </c:ext>
              </c:extLst>
            </c:dLbl>
            <c:dLbl>
              <c:idx val="2"/>
              <c:layout>
                <c:manualLayout>
                  <c:x val="0.102451685575447"/>
                  <c:y val="0.14843966660152799"/>
                </c:manualLayout>
              </c:layout>
              <c:tx>
                <c:rich>
                  <a:bodyPr/>
                  <a:lstStyle/>
                  <a:p>
                    <a:fld id="{2ACC7631-AECF-4A73-9EB5-9361A73BAED2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 </a:t>
                    </a: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[</a:t>
                    </a:r>
                    <a:fld id="{568E1BD5-B064-4A09-BEA4-23E99A9CEF51}" type="PERCENTAG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]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D1F-4D1E-8868-1D7C712823D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Neutral</c:v>
                </c:pt>
                <c:pt idx="1">
                  <c:v>Negative</c:v>
                </c:pt>
                <c:pt idx="2">
                  <c:v>Positive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17949</c:v>
                </c:pt>
                <c:pt idx="1">
                  <c:v>414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D1F-4D1E-8868-1D7C712823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Talk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DF37-4E49-8219-93A1632E7E0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810</c:v>
                </c:pt>
                <c:pt idx="1">
                  <c:v>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E-4DCF-BB75-1A69A584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Talker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381</c:v>
                </c:pt>
                <c:pt idx="1">
                  <c:v>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18-4F5A-BC9A-9917AA2CF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1015616"/>
        <c:axId val="871018336"/>
      </c:barChart>
      <c:catAx>
        <c:axId val="871015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1018336"/>
        <c:crosses val="autoZero"/>
        <c:auto val="1"/>
        <c:lblAlgn val="ctr"/>
        <c:lblOffset val="100"/>
        <c:noMultiLvlLbl val="0"/>
      </c:catAx>
      <c:valAx>
        <c:axId val="87101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1015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BRI</a:t>
            </a:r>
            <a:endParaRPr lang="id-ID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5648428084000602"/>
          <c:y val="0.17861463036987199"/>
          <c:w val="0.46526461905127597"/>
          <c:h val="0.695023342349781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78-F140-AC72-DE9D43F8A4B5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0878-F140-AC72-DE9D43F8A4B5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3-0878-F140-AC72-DE9D43F8A4B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DE232C6-B1DD-4C57-B7AB-9A1AB1F99DCB}" type="VALUE">
                      <a:rPr lang="en-US" smtClean="0"/>
                      <a:pPr/>
                      <a:t>[VALUE]</a:t>
                    </a:fld>
                    <a:endParaRPr lang="en-US" baseline="0"/>
                  </a:p>
                  <a:p>
                    <a:r>
                      <a:rPr lang="en-US" baseline="0"/>
                      <a:t>[</a:t>
                    </a:r>
                    <a:fld id="{BCB77B74-B004-4102-AA6B-32FB7DCCD29A}" type="PERCENTAGE">
                      <a:rPr lang="en-US" baseline="0" smtClean="0"/>
                      <a:pPr/>
                      <a:t>[PERCENTAGE]</a:t>
                    </a:fld>
                    <a:r>
                      <a:rPr lang="en-US" baseline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878-F140-AC72-DE9D43F8A4B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D91E801-D12E-4931-8C04-05263CFE2F54}" type="VALUE">
                      <a:rPr lang="en-US" smtClean="0"/>
                      <a:pPr/>
                      <a:t>[VALUE]</a:t>
                    </a:fld>
                    <a:endParaRPr lang="en-US" baseline="0"/>
                  </a:p>
                  <a:p>
                    <a:r>
                      <a:rPr lang="en-US" baseline="0"/>
                      <a:t>[</a:t>
                    </a:r>
                    <a:fld id="{1B0AE9F2-B61A-417D-8C2D-6973F2F53B2B}" type="PERCENTAGE">
                      <a:rPr lang="en-US" baseline="0" smtClean="0"/>
                      <a:pPr/>
                      <a:t>[PERCENTAGE]</a:t>
                    </a:fld>
                    <a:r>
                      <a:rPr lang="en-US" baseline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878-F140-AC72-DE9D43F8A4B5}"/>
                </c:ext>
              </c:extLst>
            </c:dLbl>
            <c:dLbl>
              <c:idx val="2"/>
              <c:layout>
                <c:manualLayout>
                  <c:x val="8.4466616408820902E-2"/>
                  <c:y val="0.166517144873864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E623ED0-9FD7-4E2B-BC5B-F2784A5CEF01}" type="VALUE">
                      <a:rPr lang="en-US" smtClean="0"/>
                      <a:pPr>
                        <a:defRPr sz="1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[</a:t>
                    </a:r>
                    <a:fld id="{F3B328C0-83C9-4451-A052-F500CC3C6346}" type="PERCENTAGE">
                      <a:rPr lang="en-US" baseline="0" smtClean="0"/>
                      <a:pPr>
                        <a:defRPr sz="1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878-F140-AC72-DE9D43F8A4B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Netral</c:v>
                </c:pt>
                <c:pt idx="1">
                  <c:v>Negatif</c:v>
                </c:pt>
                <c:pt idx="2">
                  <c:v>Positif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603</c:v>
                </c:pt>
                <c:pt idx="1">
                  <c:v>130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78-F140-AC72-DE9D43F8A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8E-4E98-A987-6D376547CD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285</c:v>
                </c:pt>
                <c:pt idx="1">
                  <c:v>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8E-4E98-A987-6D376547CD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100</c:v>
                </c:pt>
                <c:pt idx="1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8E-4E98-A987-6D376547CD0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Sheet1!$D$2:$D$3</c:f>
              <c:numCache>
                <c:formatCode>#,##0</c:formatCode>
                <c:ptCount val="2"/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8E-4E98-A987-6D376547C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1007456"/>
        <c:axId val="871008000"/>
      </c:barChart>
      <c:catAx>
        <c:axId val="871007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1008000"/>
        <c:crosses val="autoZero"/>
        <c:auto val="1"/>
        <c:lblAlgn val="ctr"/>
        <c:lblOffset val="100"/>
        <c:noMultiLvlLbl val="0"/>
      </c:catAx>
      <c:valAx>
        <c:axId val="87100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100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B71-461C-972E-AE79899CD4BC}"/>
              </c:ext>
            </c:extLst>
          </c:dPt>
          <c:dPt>
            <c:idx val="1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71-461C-972E-AE79899CD4B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88B5ECB-D25F-43B3-951B-E484AAFD3805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B71-461C-972E-AE79899CD4B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B71-461C-972E-AE79899CD4B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Not a Complaint</c:v>
                </c:pt>
                <c:pt idx="1">
                  <c:v>Complaint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_(* #,##0_);_(* \(#,##0\);_(* &quot;-&quot;_);_(@_)">
                  <c:v>702</c:v>
                </c:pt>
                <c:pt idx="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EE-E44D-B0B8-FC1D545A6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B71-461C-972E-AE79899CD4BC}"/>
              </c:ext>
            </c:extLst>
          </c:dPt>
          <c:dPt>
            <c:idx val="1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71-461C-972E-AE79899CD4BC}"/>
              </c:ext>
            </c:extLst>
          </c:dPt>
          <c:dLbls>
            <c:dLbl>
              <c:idx val="0"/>
              <c:layout>
                <c:manualLayout>
                  <c:x val="-0.22689099420033099"/>
                  <c:y val="-0.20718202621779799"/>
                </c:manualLayout>
              </c:layout>
              <c:tx>
                <c:rich>
                  <a:bodyPr/>
                  <a:lstStyle/>
                  <a:p>
                    <a:fld id="{B88B5ECB-D25F-43B3-951B-E484AAFD3805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B71-461C-972E-AE79899CD4BC}"/>
                </c:ext>
              </c:extLst>
            </c:dLbl>
            <c:dLbl>
              <c:idx val="1"/>
              <c:layout>
                <c:manualLayout>
                  <c:x val="0.22689099420033099"/>
                  <c:y val="0.15998089039587299"/>
                </c:manualLayout>
              </c:layout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B71-461C-972E-AE79899CD4B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Not a Complaint</c:v>
                </c:pt>
                <c:pt idx="1">
                  <c:v>Complaint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0-DCEE-E44D-B0B8-FC1D545A6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D4-4BE3-9BDD-0503BC86230A}"/>
              </c:ext>
            </c:extLst>
          </c:dPt>
          <c:dPt>
            <c:idx val="1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D4-4BE3-9BDD-0503BC86230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0D4-4BE3-9BDD-0503BC86230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88B5ECB-D25F-43B3-951B-E484AAFD3805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0D4-4BE3-9BDD-0503BC86230A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Not a Complaint</c:v>
                </c:pt>
                <c:pt idx="1">
                  <c:v>Complaint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617</c:v>
                </c:pt>
                <c:pt idx="1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0D4-4BE3-9BDD-0503BC862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Talk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7DD-44E1-BB0F-B1432B9685CF}"/>
              </c:ext>
            </c:extLst>
          </c:dPt>
          <c:dPt>
            <c:idx val="3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DD-44E1-BB0F-B1432B9685CF}"/>
              </c:ext>
            </c:extLst>
          </c:dPt>
          <c:dPt>
            <c:idx val="4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E9-4D4E-9924-EBD5E4CF41A1}"/>
              </c:ext>
            </c:extLst>
          </c:dPt>
          <c:dPt>
            <c:idx val="5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541-45FC-B84C-CAFF1BE82CB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00:00 - 03:59</c:v>
                </c:pt>
                <c:pt idx="1">
                  <c:v>04:00 - 07:59</c:v>
                </c:pt>
                <c:pt idx="2">
                  <c:v>08:00 - 11:59</c:v>
                </c:pt>
                <c:pt idx="3">
                  <c:v>12:00 - 15:59</c:v>
                </c:pt>
                <c:pt idx="4">
                  <c:v>16:00 - 19:59</c:v>
                </c:pt>
                <c:pt idx="5">
                  <c:v>20:00 - 23:59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6</c:v>
                </c:pt>
                <c:pt idx="1">
                  <c:v>5</c:v>
                </c:pt>
                <c:pt idx="2">
                  <c:v>28</c:v>
                </c:pt>
                <c:pt idx="3">
                  <c:v>25</c:v>
                </c:pt>
                <c:pt idx="4">
                  <c:v>26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E9-4D4E-9924-EBD5E4CF41A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axId val="849447440"/>
        <c:axId val="849438192"/>
      </c:barChart>
      <c:catAx>
        <c:axId val="84944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438192"/>
        <c:crosses val="autoZero"/>
        <c:auto val="1"/>
        <c:lblAlgn val="ctr"/>
        <c:lblOffset val="100"/>
        <c:noMultiLvlLbl val="0"/>
      </c:catAx>
      <c:valAx>
        <c:axId val="84943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447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Talk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045-4580-87D8-4E4F58AACE1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D99-4C91-A319-9D240B1834FC}"/>
              </c:ext>
            </c:extLst>
          </c:dPt>
          <c:dPt>
            <c:idx val="3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F5-4269-84F1-BFD49087CC9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FB5-4976-B107-B94D8DCB782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4F4-4C61-A93A-90361F23E0E1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00:00 - 03:59</c:v>
                </c:pt>
                <c:pt idx="1">
                  <c:v>04:00 - 07:59</c:v>
                </c:pt>
                <c:pt idx="2">
                  <c:v>08:00 - 11:59</c:v>
                </c:pt>
                <c:pt idx="3">
                  <c:v>12:00 - 15:59</c:v>
                </c:pt>
                <c:pt idx="4">
                  <c:v>16:00 - 19:59</c:v>
                </c:pt>
                <c:pt idx="5">
                  <c:v>20:00 - 23:59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6</c:v>
                </c:pt>
                <c:pt idx="1">
                  <c:v>9</c:v>
                </c:pt>
                <c:pt idx="2">
                  <c:v>30</c:v>
                </c:pt>
                <c:pt idx="3">
                  <c:v>35</c:v>
                </c:pt>
                <c:pt idx="4">
                  <c:v>27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F5-4269-84F1-BFD49087CC9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49445264"/>
        <c:axId val="849444720"/>
      </c:barChart>
      <c:catAx>
        <c:axId val="84944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444720"/>
        <c:crosses val="autoZero"/>
        <c:auto val="1"/>
        <c:lblAlgn val="ctr"/>
        <c:lblOffset val="100"/>
        <c:noMultiLvlLbl val="0"/>
      </c:catAx>
      <c:valAx>
        <c:axId val="849444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BRI</a:t>
            </a:r>
            <a:endParaRPr lang="id-ID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5648428084000602"/>
          <c:y val="0.17861463036987199"/>
          <c:w val="0.46526461905127597"/>
          <c:h val="0.695023342349781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78-F140-AC72-DE9D43F8A4B5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78-F140-AC72-DE9D43F8A4B5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78-F140-AC72-DE9D43F8A4B5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Netral</c:v>
                </c:pt>
                <c:pt idx="1">
                  <c:v>Negatif</c:v>
                </c:pt>
                <c:pt idx="2">
                  <c:v>Positif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126</c:v>
                </c:pt>
                <c:pt idx="1">
                  <c:v>30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78-F140-AC72-DE9D43F8A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Talk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37-4E49-8219-93A1632E7E0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28</c:v>
                </c:pt>
                <c:pt idx="1">
                  <c:v>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E-4DCF-BB75-1A69A584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Talker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22</c:v>
                </c:pt>
                <c:pt idx="1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18-4F5A-BC9A-9917AA2CF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40060128"/>
        <c:axId val="-1740067200"/>
      </c:barChart>
      <c:catAx>
        <c:axId val="-1740060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0067200"/>
        <c:crosses val="autoZero"/>
        <c:auto val="1"/>
        <c:lblAlgn val="ctr"/>
        <c:lblOffset val="100"/>
        <c:noMultiLvlLbl val="0"/>
      </c:catAx>
      <c:valAx>
        <c:axId val="-1740067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0060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766533774202"/>
          <c:y val="0"/>
          <c:w val="0.77238527128882795"/>
          <c:h val="0.987996209431577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36-4977-8F4E-59FA6820B6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36-4977-8F4E-59FA6820B6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7BB-4E6C-BB18-3D1C7B502B1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7BB-4E6C-BB18-3D1C7B502B1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36-4977-8F4E-59FA6820B6E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7BB-4E6C-BB18-3D1C7B502B1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036-4977-8F4E-59FA6820B6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4BB-4946-BBC7-660E5DCF4EF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4BB-4946-BBC7-660E5DCF4EF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4BB-4946-BBC7-660E5DCF4EF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BNI dibicarakan netizen dengan dimention akun menfess di Twitter</c:v>
                </c:pt>
                <c:pt idx="1">
                  <c:v>Pertanyaan seputar internet dan mobile banking</c:v>
                </c:pt>
                <c:pt idx="2">
                  <c:v>Keluhan seputar internet dan mobile banking</c:v>
                </c:pt>
                <c:pt idx="3">
                  <c:v>Keluhan terkait CS Online yang kurang responsif</c:v>
                </c:pt>
                <c:pt idx="4">
                  <c:v>Pertanyaan dan pembicaraan seputar transaksi menggunakan ATM</c:v>
                </c:pt>
                <c:pt idx="5">
                  <c:v>Pertanyaan dan pembicaraan seputar bantuan UMKM</c:v>
                </c:pt>
                <c:pt idx="6">
                  <c:v>Kendala terkait transaksi menggunakan ATM</c:v>
                </c:pt>
                <c:pt idx="7">
                  <c:v>Keluhan terkait pelayanan bank yang kurang bagus</c:v>
                </c:pt>
                <c:pt idx="8">
                  <c:v>Apresiasi positif netizen atas informasi yang diberikan CS</c:v>
                </c:pt>
                <c:pt idx="9">
                  <c:v>Keluhan terkait pencairan dana bantuan UMKM yang ribet</c:v>
                </c:pt>
              </c:strCache>
            </c:strRef>
          </c:cat>
          <c:val>
            <c:numRef>
              <c:f>Sheet1!$B$2:$B$11</c:f>
              <c:numCache>
                <c:formatCode>#,##0</c:formatCode>
                <c:ptCount val="10"/>
                <c:pt idx="0">
                  <c:v>231</c:v>
                </c:pt>
                <c:pt idx="1">
                  <c:v>104</c:v>
                </c:pt>
                <c:pt idx="2">
                  <c:v>89</c:v>
                </c:pt>
                <c:pt idx="3">
                  <c:v>79</c:v>
                </c:pt>
                <c:pt idx="4">
                  <c:v>43</c:v>
                </c:pt>
                <c:pt idx="5">
                  <c:v>37</c:v>
                </c:pt>
                <c:pt idx="6">
                  <c:v>17</c:v>
                </c:pt>
                <c:pt idx="7">
                  <c:v>15</c:v>
                </c:pt>
                <c:pt idx="8">
                  <c:v>8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036-4977-8F4E-59FA6820B6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BNI</a:t>
            </a:r>
            <a:endParaRPr lang="id-ID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5648428084000602"/>
          <c:y val="0.17861463036987199"/>
          <c:w val="0.46526461905127597"/>
          <c:h val="0.695023342349781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78-F140-AC72-DE9D43F8A4B5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78-F140-AC72-DE9D43F8A4B5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78-F140-AC72-DE9D43F8A4B5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82CB179-9E72-4A5A-B872-F94ADAB23390}" type="VALUE">
                      <a:rPr lang="en-US" smtClean="0"/>
                      <a:pPr>
                        <a:defRPr sz="1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7A6AF24-1DB8-440D-8EF7-2996B74BD139}" type="PERCENTAGE">
                      <a:rPr lang="en-US" baseline="0" smtClean="0"/>
                      <a:pPr>
                        <a:defRPr sz="1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ID"/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878-F140-AC72-DE9D43F8A4B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A37ABEB-55A2-4BCC-BCB5-9F91DE910DCA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fld id="{105C4B27-5B51-46F1-BB14-4292FB329632}" type="PERCENTAGE">
                      <a:rPr lang="en-US" baseline="0" smtClean="0"/>
                      <a:pPr/>
                      <a:t>[PERCENTAGE]</a:t>
                    </a:fld>
                    <a:endParaRPr lang="en-ID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878-F140-AC72-DE9D43F8A4B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17854439277603548"/>
                      <c:h val="0.141979784011075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878-F140-AC72-DE9D43F8A4B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Netral</c:v>
                </c:pt>
                <c:pt idx="1">
                  <c:v>Negatif</c:v>
                </c:pt>
                <c:pt idx="2">
                  <c:v>Positif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21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78-F140-AC72-DE9D43F8A4B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715627944565398E-2"/>
          <c:y val="0.10882777786310099"/>
          <c:w val="0.79182229914251301"/>
          <c:h val="0.76918090191079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CF-404E-9E48-33A2A88F35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15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E-4DCF-BB75-1A69A584B4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7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18-4F5A-BC9A-9917AA2CFE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Sheet1!$D$2:$D$3</c:f>
              <c:numCache>
                <c:formatCode>#,##0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CF-404E-9E48-33A2A88F3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740064480"/>
        <c:axId val="-1740063392"/>
      </c:barChart>
      <c:catAx>
        <c:axId val="-1740064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0063392"/>
        <c:crosses val="autoZero"/>
        <c:auto val="1"/>
        <c:lblAlgn val="ctr"/>
        <c:lblOffset val="100"/>
        <c:noMultiLvlLbl val="0"/>
      </c:catAx>
      <c:valAx>
        <c:axId val="-1740063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0064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D7D31"/>
            </a:solidFill>
          </c:spPr>
          <c:dPt>
            <c:idx val="0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B71-461C-972E-AE79899CD4BC}"/>
              </c:ext>
            </c:extLst>
          </c:dPt>
          <c:dPt>
            <c:idx val="1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71-461C-972E-AE79899CD4B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88B5ECB-D25F-43B3-951B-E484AAFD3805}" type="VALUE">
                      <a:rPr lang="en-US" smtClean="0"/>
                      <a:pPr>
                        <a:defRPr sz="1400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US" baseline="0" dirty="0"/>
                  </a:p>
                  <a:p>
                    <a:pPr>
                      <a:defRPr sz="1400">
                        <a:solidFill>
                          <a:schemeClr val="bg1"/>
                        </a:solidFill>
                      </a:defRPr>
                    </a:pPr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>
                        <a:defRPr sz="1400">
                          <a:solidFill>
                            <a:schemeClr val="bg1"/>
                          </a:solidFill>
                        </a:defRPr>
                      </a:pPr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77204999792499"/>
                      <c:h val="0.2595893572189599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B71-461C-972E-AE79899CD4B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69709543796598"/>
                      <c:h val="0.224568870578964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B71-461C-972E-AE79899CD4B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Not a Complaint</c:v>
                </c:pt>
                <c:pt idx="1">
                  <c:v>Complaint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EE-E44D-B0B8-FC1D545A6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B71-461C-972E-AE79899CD4BC}"/>
              </c:ext>
            </c:extLst>
          </c:dPt>
          <c:dPt>
            <c:idx val="1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71-461C-972E-AE79899CD4B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022520339795"/>
                      <c:h val="0.224568870578964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B71-461C-972E-AE79899CD4B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88B5ECB-D25F-43B3-951B-E484AAFD3805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324394203793999"/>
                      <c:h val="0.224568870578964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B71-461C-972E-AE79899CD4B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Not a Complaint</c:v>
                </c:pt>
                <c:pt idx="1">
                  <c:v>Complaint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127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EE-E44D-B0B8-FC1D545A6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Talk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7DD-44E1-BB0F-B1432B9685C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DD-44E1-BB0F-B1432B9685C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C3-4AD2-B514-A7B86BE870C8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00:00 - 03:59</c:v>
                </c:pt>
                <c:pt idx="1">
                  <c:v>04:00 - 07:59</c:v>
                </c:pt>
                <c:pt idx="2">
                  <c:v>08:00 - 11:59</c:v>
                </c:pt>
                <c:pt idx="3">
                  <c:v>12:00 - 15:59</c:v>
                </c:pt>
                <c:pt idx="4">
                  <c:v>16:00 - 19:59</c:v>
                </c:pt>
                <c:pt idx="5">
                  <c:v>20:00 - 23:59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0</c:v>
                </c:pt>
                <c:pt idx="1">
                  <c:v>0</c:v>
                </c:pt>
                <c:pt idx="2" formatCode="#,##0">
                  <c:v>3</c:v>
                </c:pt>
                <c:pt idx="3" formatCode="#,##0">
                  <c:v>2</c:v>
                </c:pt>
                <c:pt idx="4" formatCode="#,##0">
                  <c:v>1</c:v>
                </c:pt>
                <c:pt idx="5" formatCode="#,##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E9-4D4E-9924-EBD5E4CF41A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1747419312"/>
        <c:axId val="-1747418224"/>
      </c:barChart>
      <c:catAx>
        <c:axId val="-174741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7418224"/>
        <c:crosses val="autoZero"/>
        <c:auto val="1"/>
        <c:lblAlgn val="ctr"/>
        <c:lblOffset val="100"/>
        <c:noMultiLvlLbl val="0"/>
      </c:catAx>
      <c:valAx>
        <c:axId val="-1747418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7419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Talk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7F-1A47-9A42-D7D1BE95216A}"/>
              </c:ext>
            </c:extLst>
          </c:dPt>
          <c:dPt>
            <c:idx val="3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7F-1A47-9A42-D7D1BE95216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E7F-1A47-9A42-D7D1BE95216A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00:00 - 03:59</c:v>
                </c:pt>
                <c:pt idx="1">
                  <c:v>04:00 - 07:59</c:v>
                </c:pt>
                <c:pt idx="2">
                  <c:v>08:00 - 11:59</c:v>
                </c:pt>
                <c:pt idx="3">
                  <c:v>12:00 - 15:59</c:v>
                </c:pt>
                <c:pt idx="4">
                  <c:v>16:00 - 19:59</c:v>
                </c:pt>
                <c:pt idx="5">
                  <c:v>20:00 - 23:59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 formatCode="#,##0">
                  <c:v>1</c:v>
                </c:pt>
                <c:pt idx="1">
                  <c:v>0</c:v>
                </c:pt>
                <c:pt idx="2" formatCode="#,##0">
                  <c:v>8</c:v>
                </c:pt>
                <c:pt idx="3" formatCode="#,##0">
                  <c:v>10</c:v>
                </c:pt>
                <c:pt idx="4" formatCode="#,##0">
                  <c:v>5</c:v>
                </c:pt>
                <c:pt idx="5" formatCode="#,##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E7F-1A47-9A42-D7D1BE9521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1747419312"/>
        <c:axId val="-1747418224"/>
      </c:barChart>
      <c:catAx>
        <c:axId val="-174741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7418224"/>
        <c:crosses val="autoZero"/>
        <c:auto val="1"/>
        <c:lblAlgn val="ctr"/>
        <c:lblOffset val="100"/>
        <c:noMultiLvlLbl val="0"/>
      </c:catAx>
      <c:valAx>
        <c:axId val="-1747418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7419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648302721821402E-2"/>
          <c:y val="4.23304478050111E-2"/>
          <c:w val="0.90779052794582604"/>
          <c:h val="0.47361872024353202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BNI dibicarakan netizen dengan dimention akun menfess di Twitter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-0.29118668393678782"/>
                  <c:y val="-0.12264895092790137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BNI </a:t>
                    </a:r>
                    <a:r>
                      <a:rPr lang="en-US" dirty="0" err="1"/>
                      <a:t>dibicarakan</a:t>
                    </a:r>
                    <a:r>
                      <a:rPr lang="en-US" dirty="0"/>
                      <a:t> netizen </a:t>
                    </a:r>
                    <a:r>
                      <a:rPr lang="en-US" dirty="0" err="1"/>
                      <a:t>dengan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dimention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akun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menfess</a:t>
                    </a:r>
                    <a:endParaRPr lang="en-US" dirty="0"/>
                  </a:p>
                </c:rich>
              </c:tx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833918014321166"/>
                      <c:h val="0.11046167270198634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1208-4AAC-9CA0-107B34DF3D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Sheet1!$B$2:$B$8</c:f>
              <c:numCache>
                <c:formatCode>#,##0</c:formatCode>
                <c:ptCount val="7"/>
                <c:pt idx="0">
                  <c:v>34</c:v>
                </c:pt>
                <c:pt idx="1">
                  <c:v>44</c:v>
                </c:pt>
                <c:pt idx="2">
                  <c:v>34</c:v>
                </c:pt>
                <c:pt idx="3">
                  <c:v>41</c:v>
                </c:pt>
                <c:pt idx="4">
                  <c:v>35</c:v>
                </c:pt>
                <c:pt idx="5">
                  <c:v>19</c:v>
                </c:pt>
                <c:pt idx="6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0D-4905-94A5-E71B135C24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Pertanyaan seputar internet dan mobile banking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Sheet1!$C$2:$C$8</c:f>
              <c:numCache>
                <c:formatCode>#,##0</c:formatCode>
                <c:ptCount val="7"/>
                <c:pt idx="0">
                  <c:v>18</c:v>
                </c:pt>
                <c:pt idx="1">
                  <c:v>14</c:v>
                </c:pt>
                <c:pt idx="2">
                  <c:v>14</c:v>
                </c:pt>
                <c:pt idx="3">
                  <c:v>12</c:v>
                </c:pt>
                <c:pt idx="4">
                  <c:v>19</c:v>
                </c:pt>
                <c:pt idx="5">
                  <c:v>12</c:v>
                </c:pt>
                <c:pt idx="6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0D-4905-94A5-E71B135C24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Keluhan seputar internet dan mobile banking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Sheet1!$D$2:$D$8</c:f>
              <c:numCache>
                <c:formatCode>#,##0</c:formatCode>
                <c:ptCount val="7"/>
                <c:pt idx="0">
                  <c:v>13</c:v>
                </c:pt>
                <c:pt idx="1">
                  <c:v>12</c:v>
                </c:pt>
                <c:pt idx="2">
                  <c:v>15</c:v>
                </c:pt>
                <c:pt idx="3">
                  <c:v>12</c:v>
                </c:pt>
                <c:pt idx="4">
                  <c:v>20</c:v>
                </c:pt>
                <c:pt idx="5">
                  <c:v>13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0D-4905-94A5-E71B135C24F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Keluhan terkait CS Online yang kurang responsif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208-4AAC-9CA0-107B34DF3D78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D8-480F-830C-BA7269938D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Sheet1!$E$2:$E$8</c:f>
              <c:numCache>
                <c:formatCode>#,##0</c:formatCode>
                <c:ptCount val="7"/>
                <c:pt idx="0">
                  <c:v>13</c:v>
                </c:pt>
                <c:pt idx="1">
                  <c:v>13</c:v>
                </c:pt>
                <c:pt idx="2">
                  <c:v>30</c:v>
                </c:pt>
                <c:pt idx="3">
                  <c:v>5</c:v>
                </c:pt>
                <c:pt idx="4">
                  <c:v>10</c:v>
                </c:pt>
                <c:pt idx="5">
                  <c:v>7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E4-2E41-8EE5-3E444356A05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Pertanyaan dan pembicaraan seputar transaksi menggunakan ATM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Sheet1!$F$2:$F$8</c:f>
              <c:numCache>
                <c:formatCode>#,##0</c:formatCode>
                <c:ptCount val="7"/>
                <c:pt idx="0">
                  <c:v>6</c:v>
                </c:pt>
                <c:pt idx="1">
                  <c:v>8</c:v>
                </c:pt>
                <c:pt idx="2">
                  <c:v>5</c:v>
                </c:pt>
                <c:pt idx="3">
                  <c:v>3</c:v>
                </c:pt>
                <c:pt idx="4">
                  <c:v>9</c:v>
                </c:pt>
                <c:pt idx="5">
                  <c:v>10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5E4-2E41-8EE5-3E444356A05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Pertanyaan dan pembicaraan seputar bantuan UMKM</c:v>
                </c:pt>
              </c:strCache>
            </c:strRef>
          </c:tx>
          <c:spPr>
            <a:solidFill>
              <a:schemeClr val="accent6"/>
            </a:solidFill>
            <a:ln w="25400">
              <a:noFill/>
            </a:ln>
            <a:effectLst/>
          </c:spPr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Sheet1!$G$2:$G$8</c:f>
              <c:numCache>
                <c:formatCode>#,##0</c:formatCode>
                <c:ptCount val="7"/>
                <c:pt idx="0">
                  <c:v>6</c:v>
                </c:pt>
                <c:pt idx="1">
                  <c:v>7</c:v>
                </c:pt>
                <c:pt idx="2">
                  <c:v>11</c:v>
                </c:pt>
                <c:pt idx="3">
                  <c:v>5</c:v>
                </c:pt>
                <c:pt idx="4">
                  <c:v>3</c:v>
                </c:pt>
                <c:pt idx="5">
                  <c:v>2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5E4-2E41-8EE5-3E444356A05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Kendala terkait transaksi menggunakan ATM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 w="25400">
              <a:noFill/>
            </a:ln>
            <a:effectLst/>
          </c:spPr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Sheet1!$H$2:$H$8</c:f>
              <c:numCache>
                <c:formatCode>#,##0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3</c:v>
                </c:pt>
                <c:pt idx="5">
                  <c:v>3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5E4-2E41-8EE5-3E444356A05B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Keluhan terkait pelayanan bank yang kurang bagus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 w="25400">
              <a:noFill/>
            </a:ln>
            <a:effectLst/>
          </c:spPr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Sheet1!$I$2:$I$8</c:f>
              <c:numCache>
                <c:formatCode>#,##0</c:formatCode>
                <c:ptCount val="7"/>
                <c:pt idx="0">
                  <c:v>1</c:v>
                </c:pt>
                <c:pt idx="1">
                  <c:v>7</c:v>
                </c:pt>
                <c:pt idx="2">
                  <c:v>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5E4-2E41-8EE5-3E444356A05B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Apresiasi positif netizen atas informasi yang diberikan CS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 w="25400">
              <a:noFill/>
            </a:ln>
            <a:effectLst/>
          </c:spPr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Sheet1!$J$2:$J$8</c:f>
              <c:numCache>
                <c:formatCode>General</c:formatCode>
                <c:ptCount val="7"/>
                <c:pt idx="0" formatCode="#,##0">
                  <c:v>2</c:v>
                </c:pt>
                <c:pt idx="2" formatCode="#,##0">
                  <c:v>1</c:v>
                </c:pt>
                <c:pt idx="3" formatCode="#,##0">
                  <c:v>2</c:v>
                </c:pt>
                <c:pt idx="4" formatCode="#,##0">
                  <c:v>1</c:v>
                </c:pt>
                <c:pt idx="5" formatCode="#,##0">
                  <c:v>1</c:v>
                </c:pt>
                <c:pt idx="6" formatCode="#,##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5E4-2E41-8EE5-3E444356A05B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Keluhan terkait pencairan dana bantuan UMKM yang ribet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 w="25400">
              <a:noFill/>
            </a:ln>
            <a:effectLst/>
          </c:spPr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Sheet1!$K$2:$K$8</c:f>
              <c:numCache>
                <c:formatCode>#,##0</c:formatCode>
                <c:ptCount val="7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5E4-2E41-8EE5-3E444356A0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43724032"/>
        <c:axId val="-1843730560"/>
      </c:areaChart>
      <c:dateAx>
        <c:axId val="-1843724032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43730560"/>
        <c:crosses val="autoZero"/>
        <c:auto val="1"/>
        <c:lblOffset val="100"/>
        <c:baseTimeUnit val="days"/>
      </c:dateAx>
      <c:valAx>
        <c:axId val="-184373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43724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1452223157811E-3"/>
          <c:y val="0.61601770087322005"/>
          <c:w val="0.994301393236659"/>
          <c:h val="0.355884612558076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104736027087097E-2"/>
          <c:y val="7.9924397752938303E-2"/>
          <c:w val="0.92723976512042805"/>
          <c:h val="0.4694217516061839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Keluhan seputar internet dan mobile banking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-0.15575101698944463"/>
                  <c:y val="-0.1846656516755906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/>
                      <a:t>Keluhan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terkait</a:t>
                    </a:r>
                    <a:r>
                      <a:rPr lang="en-US" dirty="0"/>
                      <a:t> CS Online yang </a:t>
                    </a:r>
                    <a:r>
                      <a:rPr lang="en-US" dirty="0" err="1"/>
                      <a:t>kurang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responsif</a:t>
                    </a:r>
                    <a:endParaRPr lang="en-US" dirty="0"/>
                  </a:p>
                </c:rich>
              </c:tx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53E-499D-9817-5F866C0AB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Sheet1!$B$2:$B$8</c:f>
              <c:numCache>
                <c:formatCode>#,##0</c:formatCode>
                <c:ptCount val="7"/>
                <c:pt idx="0">
                  <c:v>13</c:v>
                </c:pt>
                <c:pt idx="1">
                  <c:v>12</c:v>
                </c:pt>
                <c:pt idx="2">
                  <c:v>15</c:v>
                </c:pt>
                <c:pt idx="3">
                  <c:v>12</c:v>
                </c:pt>
                <c:pt idx="4">
                  <c:v>20</c:v>
                </c:pt>
                <c:pt idx="5">
                  <c:v>13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0D-4905-94A5-E71B135C24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Keluhan terkait CS Online yang kurang responsif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Sheet1!$C$2:$C$8</c:f>
              <c:numCache>
                <c:formatCode>#,##0</c:formatCode>
                <c:ptCount val="7"/>
                <c:pt idx="0">
                  <c:v>13</c:v>
                </c:pt>
                <c:pt idx="1">
                  <c:v>13</c:v>
                </c:pt>
                <c:pt idx="2">
                  <c:v>30</c:v>
                </c:pt>
                <c:pt idx="3">
                  <c:v>5</c:v>
                </c:pt>
                <c:pt idx="4">
                  <c:v>10</c:v>
                </c:pt>
                <c:pt idx="5">
                  <c:v>7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0D-4905-94A5-E71B135C24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Kendala terkait transaksi menggunakan ATM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CE-4DA8-95F0-7E3B63D168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Sheet1!$D$2:$D$8</c:f>
              <c:numCache>
                <c:formatCode>#,##0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3</c:v>
                </c:pt>
                <c:pt idx="5">
                  <c:v>3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6A-451A-9268-7A918826559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Keluhan terkait pelayanan bank yang kurang bagus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Sheet1!$E$2:$E$8</c:f>
              <c:numCache>
                <c:formatCode>#,##0</c:formatCode>
                <c:ptCount val="7"/>
                <c:pt idx="0">
                  <c:v>1</c:v>
                </c:pt>
                <c:pt idx="1">
                  <c:v>7</c:v>
                </c:pt>
                <c:pt idx="2">
                  <c:v>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A0-4087-9284-17D93F72955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Keluhan terkait pencairan dana bantuan UMKM yang ribet</c:v>
                </c:pt>
              </c:strCache>
            </c:strRef>
          </c:tx>
          <c:spPr>
            <a:solidFill>
              <a:schemeClr val="accent5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Sheet1!$F$2:$F$8</c:f>
              <c:numCache>
                <c:formatCode>#,##0</c:formatCode>
                <c:ptCount val="7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A0-4087-9284-17D93F7295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762819808"/>
        <c:axId val="-1762817632"/>
      </c:areaChart>
      <c:dateAx>
        <c:axId val="-1762819808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62817632"/>
        <c:crosses val="autoZero"/>
        <c:auto val="1"/>
        <c:lblOffset val="100"/>
        <c:baseTimeUnit val="days"/>
      </c:dateAx>
      <c:valAx>
        <c:axId val="-176281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628198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2390030726300398E-2"/>
          <c:y val="0.63465966436868204"/>
          <c:w val="0.72870911769083968"/>
          <c:h val="0.17280843183878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104736027087097E-2"/>
          <c:y val="7.9924397752938303E-2"/>
          <c:w val="0.92723976512042805"/>
          <c:h val="0.4694217516061839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Apresiasi positif netizen atas informasi yang diberikan CS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-0.11737757802103074"/>
                  <c:y val="-0.20367535111278376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53E-499D-9817-5F866C0AB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 formatCode="#,##0">
                  <c:v>2</c:v>
                </c:pt>
                <c:pt idx="2" formatCode="#,##0">
                  <c:v>1</c:v>
                </c:pt>
                <c:pt idx="3" formatCode="#,##0">
                  <c:v>2</c:v>
                </c:pt>
                <c:pt idx="4" formatCode="#,##0">
                  <c:v>1</c:v>
                </c:pt>
                <c:pt idx="5" formatCode="#,##0">
                  <c:v>1</c:v>
                </c:pt>
                <c:pt idx="6" formatCode="#,##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0D-4905-94A5-E71B135C24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Pelayanan bank BNI dinilai ramah oleh netizen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2">
                  <c:v>1</c:v>
                </c:pt>
                <c:pt idx="6" formatCode="#,##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0D-4905-94A5-E71B135C24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Ucapan belasungkawa netizen atas meninggalnya pimpinan kantor cabang BNI Mattoangin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CE-4DA8-95F0-7E3B63D168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Sheet1!$A$2:$A$8</c:f>
              <c:numCache>
                <c:formatCode>d\-mmm</c:formatCode>
                <c:ptCount val="7"/>
                <c:pt idx="0">
                  <c:v>44179</c:v>
                </c:pt>
                <c:pt idx="1">
                  <c:v>44180</c:v>
                </c:pt>
                <c:pt idx="2">
                  <c:v>44181</c:v>
                </c:pt>
                <c:pt idx="3">
                  <c:v>44182</c:v>
                </c:pt>
                <c:pt idx="4">
                  <c:v>44183</c:v>
                </c:pt>
                <c:pt idx="5">
                  <c:v>44184</c:v>
                </c:pt>
                <c:pt idx="6">
                  <c:v>44185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6A-451A-9268-7A918826559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762819808"/>
        <c:axId val="-1762817632"/>
      </c:areaChart>
      <c:dateAx>
        <c:axId val="-1762819808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62817632"/>
        <c:crosses val="autoZero"/>
        <c:auto val="1"/>
        <c:lblOffset val="100"/>
        <c:baseTimeUnit val="days"/>
      </c:dateAx>
      <c:valAx>
        <c:axId val="-176281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628198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2390030726300398E-2"/>
          <c:y val="0.63465966436868204"/>
          <c:w val="0.84876350524213295"/>
          <c:h val="0.359358374531706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198468740027999"/>
          <c:y val="2.7055049378541501E-2"/>
          <c:w val="0.659997454862984"/>
          <c:h val="0.8276954141431059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71-461C-972E-AE79899CD4B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B71-461C-972E-AE79899CD4B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88B5ECB-D25F-43B3-951B-E484AAFD3805}" type="VALUE">
                      <a:rPr lang="en-US" smtClean="0"/>
                      <a:pPr/>
                      <a:t>[VALUE]</a:t>
                    </a:fld>
                    <a:endParaRPr lang="en-US" baseline="0" dirty="0"/>
                  </a:p>
                  <a:p>
                    <a:r>
                      <a:rPr lang="en-US" baseline="0" dirty="0"/>
                      <a:t>[</a:t>
                    </a:r>
                    <a:fld id="{3941104B-74E9-4BD8-9667-A3BE850286A6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B71-461C-972E-AE79899CD4B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C5C5C33-9105-4D67-8956-23828C423D2F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CB8C3152-799F-47A3-8445-5EA925A9358B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B71-461C-972E-AE79899CD4B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BNI</c:v>
                </c:pt>
                <c:pt idx="1">
                  <c:v>BRI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18374</c:v>
                </c:pt>
                <c:pt idx="1">
                  <c:v>12408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EE-E44D-B0B8-FC1D545A6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BRI</a:t>
            </a:r>
            <a:endParaRPr lang="id-ID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5648428084000602"/>
          <c:y val="0.17861463036987199"/>
          <c:w val="0.46526461905127597"/>
          <c:h val="0.695023342349781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78-F140-AC72-DE9D43F8A4B5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78-F140-AC72-DE9D43F8A4B5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78-F140-AC72-DE9D43F8A4B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82CB179-9E72-4A5A-B872-F94ADAB23390}" type="VALUE">
                      <a:rPr lang="en-US" smtClean="0"/>
                      <a:pPr/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r>
                      <a:rPr lang="en-US" baseline="0" dirty="0"/>
                      <a:t>[</a:t>
                    </a:r>
                    <a:fld id="{77A6AF24-1DB8-440D-8EF7-2996B74BD139}" type="PERCENTAGE">
                      <a:rPr lang="en-US" baseline="0" smtClean="0"/>
                      <a:pPr/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878-F140-AC72-DE9D43F8A4B5}"/>
                </c:ext>
              </c:extLst>
            </c:dLbl>
            <c:dLbl>
              <c:idx val="1"/>
              <c:layout>
                <c:manualLayout>
                  <c:x val="6.9744333095623584E-2"/>
                  <c:y val="0.2207869450062880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994E177-BF59-45FA-BE89-DA54CA44F664}" type="VALUE">
                      <a:rPr lang="en-US" smtClean="0"/>
                      <a:pPr>
                        <a:defRPr sz="1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r>
                      <a:rPr lang="en-US" baseline="0" dirty="0"/>
                      <a:t> </a:t>
                    </a:r>
                  </a:p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[</a:t>
                    </a:r>
                    <a:fld id="{78F0A568-FAD0-4FEC-989E-FBF6D78C5491}" type="PERCENTAGE">
                      <a:rPr lang="en-US" baseline="0" smtClean="0"/>
                      <a:pPr>
                        <a:defRPr sz="12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r>
                      <a:rPr lang="en-US" baseline="0" dirty="0"/>
                      <a:t>]</a:t>
                    </a:r>
                  </a:p>
                </c:rich>
              </c:tx>
              <c:numFmt formatCode="0.00%" sourceLinked="0"/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4552056132802563"/>
                      <c:h val="0.148586327203602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878-F140-AC72-DE9D43F8A4B5}"/>
                </c:ext>
              </c:extLst>
            </c:dLbl>
            <c:dLbl>
              <c:idx val="2"/>
              <c:layout>
                <c:manualLayout>
                  <c:x val="-0.22066537554948659"/>
                  <c:y val="3.1413542397143883E-2"/>
                </c:manualLayout>
              </c:layout>
              <c:tx>
                <c:rich>
                  <a:bodyPr/>
                  <a:lstStyle/>
                  <a:p>
                    <a:fld id="{5A37ABEB-55A2-4BCC-BCB5-9F91DE910DCA}" type="VALUE">
                      <a:rPr lang="en-US" sz="1200" smtClean="0"/>
                      <a:pPr/>
                      <a:t>[VALUE]</a:t>
                    </a:fld>
                    <a:endParaRPr lang="en-US" sz="1200" baseline="0" dirty="0"/>
                  </a:p>
                  <a:p>
                    <a:fld id="{105C4B27-5B51-46F1-BB14-4292FB329632}" type="PERCENTAGE">
                      <a:rPr lang="en-US" sz="1200" baseline="0" smtClean="0"/>
                      <a:pPr/>
                      <a:t>[PERCENTAGE]</a:t>
                    </a:fld>
                    <a:r>
                      <a:rPr lang="en-US" sz="1200" baseline="0" dirty="0"/>
                      <a:t>]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878-F140-AC72-DE9D43F8A4B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Netral</c:v>
                </c:pt>
                <c:pt idx="1">
                  <c:v>Negatif</c:v>
                </c:pt>
                <c:pt idx="2">
                  <c:v>Positif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11308</c:v>
                </c:pt>
                <c:pt idx="1">
                  <c:v>837</c:v>
                </c:pt>
                <c:pt idx="2">
                  <c:v>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878-F140-AC72-DE9D43F8A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EC0F8-F3D1-4614-8AD7-99885EB26C43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B2E4B-EEDD-4169-9896-CD6F40B60F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93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18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74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93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46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99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72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5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83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8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38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03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67032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JUDUL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49998"/>
            <a:ext cx="9144000" cy="49185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BC0B5-D18A-4638-97CC-EBCB1A4D8EF7}" type="datetime1">
              <a:rPr lang="en-US" smtClean="0"/>
              <a:pPr/>
              <a:t>12/31/2020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8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60EF-81BA-489E-A480-9C2B020B096B}" type="datetime1">
              <a:rPr lang="en-US" smtClean="0"/>
              <a:pPr/>
              <a:t>12/31/2020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1155-47A4-4AF3-A46C-C737102537BC}" type="datetime1">
              <a:rPr lang="en-US" smtClean="0"/>
              <a:pPr/>
              <a:t>12/31/2020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19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579059"/>
            <a:ext cx="12192000" cy="269059"/>
          </a:xfrm>
          <a:prstGeom prst="rect">
            <a:avLst/>
          </a:prstGeom>
          <a:solidFill>
            <a:srgbClr val="F1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180" y="6539870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fld id="{AF8E6B55-4C49-4D54-BFF3-01D5111F1FE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l="23828" t="16850" r="-61" b="22524"/>
          <a:stretch/>
        </p:blipFill>
        <p:spPr bwMode="auto">
          <a:xfrm>
            <a:off x="3910" y="3413"/>
            <a:ext cx="10858988" cy="182880"/>
          </a:xfrm>
          <a:prstGeom prst="rect">
            <a:avLst/>
          </a:prstGeom>
          <a:solidFill>
            <a:srgbClr val="939598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 userDrawn="1"/>
        </p:nvSpPr>
        <p:spPr>
          <a:xfrm>
            <a:off x="9414080" y="3413"/>
            <a:ext cx="2797461" cy="182880"/>
          </a:xfrm>
          <a:prstGeom prst="rect">
            <a:avLst/>
          </a:prstGeom>
          <a:solidFill>
            <a:srgbClr val="F1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0099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573" y="1063880"/>
            <a:ext cx="10335064" cy="435133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230681"/>
            <a:ext cx="87549" cy="3870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E770-299E-4E86-9BF0-315346BEEBEB}" type="datetime1">
              <a:rPr lang="en-US" smtClean="0"/>
              <a:pPr/>
              <a:t>12/31/2020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240087" y="6356354"/>
            <a:ext cx="844911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EA3DBF8F-BAC3-4B3D-9F79-C5CF1FD538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31573" y="244210"/>
            <a:ext cx="10335064" cy="373514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114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4872" y="256080"/>
            <a:ext cx="10515600" cy="493429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1AAA-97E3-42C1-87B3-9AFAC8E979E4}" type="datetime1">
              <a:rPr lang="en-US" smtClean="0"/>
              <a:pPr/>
              <a:t>12/31/2020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663267" y="6315516"/>
            <a:ext cx="528735" cy="446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30681"/>
            <a:ext cx="87549" cy="387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67313" y="6356354"/>
            <a:ext cx="2743200" cy="365125"/>
          </a:xfrm>
        </p:spPr>
        <p:txBody>
          <a:bodyPr/>
          <a:lstStyle>
            <a:lvl1pPr>
              <a:defRPr sz="1600">
                <a:solidFill>
                  <a:srgbClr val="00B0F0"/>
                </a:solidFill>
              </a:defRPr>
            </a:lvl1pPr>
          </a:lstStyle>
          <a:p>
            <a:fld id="{EA3DBF8F-BAC3-4B3D-9F79-C5CF1FD538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4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39A8-A0C7-4276-9059-49CDDBF52B91}" type="datetime1">
              <a:rPr lang="en-US" smtClean="0"/>
              <a:pPr/>
              <a:t>12/31/2020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90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130C-62F0-49CC-B725-1C6288A205D7}" type="datetime1">
              <a:rPr lang="en-US" smtClean="0"/>
              <a:pPr/>
              <a:t>12/31/2020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63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07F9-01C0-4195-95A7-180ECF59FA86}" type="datetime1">
              <a:rPr lang="en-US" smtClean="0"/>
              <a:pPr/>
              <a:t>12/31/2020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663267" y="6315516"/>
            <a:ext cx="528735" cy="446799"/>
          </a:xfrm>
          <a:prstGeom prst="rect">
            <a:avLst/>
          </a:prstGeom>
          <a:solidFill>
            <a:srgbClr val="F15A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511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0179F-8727-44F3-8D67-4B5C568272B8}" type="datetime1">
              <a:rPr lang="en-US" smtClean="0"/>
              <a:pPr/>
              <a:t>12/31/2020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4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8CCC-F64C-4546-A8E5-FF978CFAAF2D}" type="datetime1">
              <a:rPr lang="en-US" smtClean="0"/>
              <a:pPr/>
              <a:t>12/31/2020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3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E0F5-8569-4ABB-856F-88C2688AF39E}" type="datetime1">
              <a:rPr lang="en-US" smtClean="0"/>
              <a:pPr/>
              <a:t>12/31/2020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8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77A78-5D39-4260-99B0-03A053C12B1D}" type="datetime1">
              <a:rPr lang="en-US" smtClean="0"/>
              <a:pPr/>
              <a:t>12/31/2020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DBF8F-BAC3-4B3D-9F79-C5CF1FD538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4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chart" Target="../charts/char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chart" Target="../charts/chart14.xml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7.xml"/><Relationship Id="rId11" Type="http://schemas.openxmlformats.org/officeDocument/2006/relationships/chart" Target="../charts/chart22.xml"/><Relationship Id="rId5" Type="http://schemas.openxmlformats.org/officeDocument/2006/relationships/chart" Target="../charts/chart16.xml"/><Relationship Id="rId10" Type="http://schemas.openxmlformats.org/officeDocument/2006/relationships/chart" Target="../charts/chart21.xml"/><Relationship Id="rId4" Type="http://schemas.openxmlformats.org/officeDocument/2006/relationships/chart" Target="../charts/chart15.xml"/><Relationship Id="rId9" Type="http://schemas.openxmlformats.org/officeDocument/2006/relationships/chart" Target="../charts/chart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8.xml"/><Relationship Id="rId3" Type="http://schemas.openxmlformats.org/officeDocument/2006/relationships/chart" Target="../charts/chart23.xml"/><Relationship Id="rId7" Type="http://schemas.openxmlformats.org/officeDocument/2006/relationships/chart" Target="../charts/chart2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6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2.xml"/><Relationship Id="rId5" Type="http://schemas.openxmlformats.org/officeDocument/2006/relationships/chart" Target="../charts/chart31.xml"/><Relationship Id="rId4" Type="http://schemas.openxmlformats.org/officeDocument/2006/relationships/chart" Target="../charts/char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7.xml"/><Relationship Id="rId4" Type="http://schemas.openxmlformats.org/officeDocument/2006/relationships/chart" Target="../charts/char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1.xml"/><Relationship Id="rId5" Type="http://schemas.openxmlformats.org/officeDocument/2006/relationships/chart" Target="../charts/chart40.xml"/><Relationship Id="rId4" Type="http://schemas.openxmlformats.org/officeDocument/2006/relationships/chart" Target="../charts/char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5.xml"/><Relationship Id="rId4" Type="http://schemas.openxmlformats.org/officeDocument/2006/relationships/chart" Target="../charts/chart4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9754"/>
            <a:ext cx="12192000" cy="5314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4327" y="1543047"/>
            <a:ext cx="9603346" cy="2387600"/>
          </a:xfrm>
        </p:spPr>
        <p:txBody>
          <a:bodyPr>
            <a:normAutofit/>
          </a:bodyPr>
          <a:lstStyle/>
          <a:p>
            <a:r>
              <a:rPr lang="id-ID" sz="6700" dirty="0"/>
              <a:t>B</a:t>
            </a:r>
            <a:r>
              <a:rPr lang="en-US" sz="6700" dirty="0"/>
              <a:t>NI REPORT</a:t>
            </a:r>
            <a:br>
              <a:rPr lang="id-ID" sz="6700" dirty="0"/>
            </a:br>
            <a:r>
              <a:rPr lang="en-US" sz="3200" dirty="0"/>
              <a:t>14 – 20 DESEMBER </a:t>
            </a:r>
            <a:r>
              <a:rPr lang="id-ID" sz="3200" dirty="0"/>
              <a:t>20</a:t>
            </a:r>
            <a:r>
              <a:rPr lang="en-US" sz="3200" dirty="0"/>
              <a:t>20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43" y="5607868"/>
            <a:ext cx="2706914" cy="8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5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NEGATIVE </a:t>
            </a:r>
            <a:r>
              <a:rPr lang="id-ID" dirty="0"/>
              <a:t>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2232"/>
              </p:ext>
            </p:extLst>
          </p:nvPr>
        </p:nvGraphicFramePr>
        <p:xfrm>
          <a:off x="785807" y="1365164"/>
          <a:ext cx="10624874" cy="4123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8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4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2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36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ISSUE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TALKER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IMPACT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372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seputar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internet dan mobile banking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-42,21%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372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terkait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CS Online yang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kurang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responsif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-39,20%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80786"/>
                  </a:ext>
                </a:extLst>
              </a:tr>
              <a:tr h="747372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4271" marR="64271" marT="32135" marB="32135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Kendala terkait transaksi menggunakan ATM</a:t>
                      </a:r>
                    </a:p>
                  </a:txBody>
                  <a:tcPr marL="6350" marR="6350" marT="6350" marB="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-7,54%</a:t>
                      </a:r>
                    </a:p>
                  </a:txBody>
                  <a:tcPr marL="6350" marR="6350" marT="6350" marB="0" anchor="ctr"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330416"/>
                  </a:ext>
                </a:extLst>
              </a:tr>
              <a:tr h="747372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terkait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pelayanan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bank yang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kurang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bagus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-7,04%</a:t>
                      </a:r>
                    </a:p>
                  </a:txBody>
                  <a:tcPr marL="6350" marR="6350" marT="6350" marB="0" anchor="ctr"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055"/>
                  </a:ext>
                </a:extLst>
              </a:tr>
              <a:tr h="747372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4271" marR="64271" marT="32135" marB="32135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 terkait pencairan dana bantuan UMKM yang ribet</a:t>
                      </a:r>
                    </a:p>
                  </a:txBody>
                  <a:tcPr marL="6350" marR="6350" marT="6350" marB="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-4,02%</a:t>
                      </a:r>
                    </a:p>
                  </a:txBody>
                  <a:tcPr marL="6350" marR="6350" marT="6350" marB="0" anchor="ctr"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91054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31573" y="5984918"/>
            <a:ext cx="72283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*Talker: </a:t>
            </a:r>
            <a:r>
              <a:rPr lang="en-US" sz="1000" dirty="0" err="1"/>
              <a:t>Banyaknya</a:t>
            </a:r>
            <a:r>
              <a:rPr lang="en-US" sz="1000" dirty="0"/>
              <a:t> akun </a:t>
            </a:r>
            <a:r>
              <a:rPr lang="en-US" sz="1000" dirty="0" err="1"/>
              <a:t>pengguna</a:t>
            </a:r>
            <a:r>
              <a:rPr lang="en-US" sz="1000" dirty="0"/>
              <a:t> yang </a:t>
            </a:r>
            <a:r>
              <a:rPr lang="en-US" sz="1000" dirty="0" err="1"/>
              <a:t>berbicara</a:t>
            </a:r>
            <a:r>
              <a:rPr lang="en-US" sz="1000" dirty="0"/>
              <a:t> di media </a:t>
            </a:r>
            <a:r>
              <a:rPr lang="en-US" sz="1000" dirty="0" err="1"/>
              <a:t>sosial</a:t>
            </a:r>
            <a:r>
              <a:rPr lang="en-US" sz="1000" dirty="0"/>
              <a:t>, </a:t>
            </a:r>
            <a:r>
              <a:rPr lang="en-US" sz="1000" dirty="0" err="1"/>
              <a:t>bisa</a:t>
            </a:r>
            <a:r>
              <a:rPr lang="en-US" sz="1000" dirty="0"/>
              <a:t> </a:t>
            </a:r>
            <a:r>
              <a:rPr lang="en-US" sz="1000" dirty="0" err="1"/>
              <a:t>berupa</a:t>
            </a:r>
            <a:r>
              <a:rPr lang="en-US" sz="1000" dirty="0"/>
              <a:t> keyword, mention, comment </a:t>
            </a:r>
            <a:r>
              <a:rPr lang="en-US" sz="1000" dirty="0" err="1"/>
              <a:t>atau</a:t>
            </a:r>
            <a:r>
              <a:rPr lang="en-US" sz="1000" dirty="0"/>
              <a:t> hashtag.</a:t>
            </a:r>
          </a:p>
          <a:p>
            <a:r>
              <a:rPr lang="en-US" sz="1000" dirty="0"/>
              <a:t>*</a:t>
            </a:r>
            <a:r>
              <a:rPr lang="id-ID" sz="1000" dirty="0"/>
              <a:t>Impact: Seberapa besar pengaruh suatu Isu terhadap Isu lainnya berdasarkan akun pengguna yang membicarakan Isu tersebut.</a:t>
            </a:r>
          </a:p>
          <a:p>
            <a:r>
              <a:rPr lang="en-US" sz="1000" dirty="0"/>
              <a:t>*</a:t>
            </a:r>
            <a:r>
              <a:rPr lang="id-ID" sz="1000" dirty="0"/>
              <a:t>Rumus Impact: (talker Isu/talker total Isu)*100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807509-D604-46FC-959F-96193E526DEC}"/>
              </a:ext>
            </a:extLst>
          </p:cNvPr>
          <p:cNvGrpSpPr/>
          <p:nvPr/>
        </p:nvGrpSpPr>
        <p:grpSpPr>
          <a:xfrm>
            <a:off x="10007184" y="773732"/>
            <a:ext cx="2069993" cy="461665"/>
            <a:chOff x="3787250" y="6381007"/>
            <a:chExt cx="1994583" cy="3738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CC5DDF-3DCC-4EFE-AD8A-51BEEC06CE51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118F1E-59A8-436A-B5F4-8EA5BB5BE283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meningkat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BD9625-2E27-4BD9-8678-8C44C086FF14}"/>
              </a:ext>
            </a:extLst>
          </p:cNvPr>
          <p:cNvGrpSpPr/>
          <p:nvPr/>
        </p:nvGrpSpPr>
        <p:grpSpPr>
          <a:xfrm>
            <a:off x="7871345" y="773732"/>
            <a:ext cx="2069993" cy="461665"/>
            <a:chOff x="3787250" y="6381007"/>
            <a:chExt cx="1994583" cy="3738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DD7C40-8E7F-48BC-8B61-8E3A578652C8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rgbClr val="DCC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289A3B-2383-478A-BE82-CC11CA9310F9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menurun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9276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TO DAY TOP 5 NEGATIVE </a:t>
            </a:r>
            <a:r>
              <a:rPr lang="id-ID" dirty="0"/>
              <a:t>ISSUE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513424311"/>
              </p:ext>
            </p:extLst>
          </p:nvPr>
        </p:nvGraphicFramePr>
        <p:xfrm>
          <a:off x="583110" y="772450"/>
          <a:ext cx="11252575" cy="4676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Footer Placeholder 3"/>
          <p:cNvSpPr txBox="1">
            <a:spLocks/>
          </p:cNvSpPr>
          <p:nvPr/>
        </p:nvSpPr>
        <p:spPr>
          <a:xfrm>
            <a:off x="523590" y="5429703"/>
            <a:ext cx="11371613" cy="791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negatif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BNI paling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tinggi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terlihat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memuncak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tanggal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16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Desember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2020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mengenai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keluhan terkait CS Online yang kurang responsif</a:t>
            </a:r>
            <a:endParaRPr lang="it-IT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819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SAMPLE CONVERSATION </a:t>
            </a:r>
            <a:r>
              <a:rPr lang="en-US" dirty="0"/>
              <a:t>NEGATIVE</a:t>
            </a:r>
            <a:endParaRPr lang="id-ID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B26C6-9DA6-4CE4-A9CB-DCF40B15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42" y="1153318"/>
            <a:ext cx="4115011" cy="1663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D47ECD-22FE-4E3D-9B72-023FCDA1B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2" y="3361448"/>
            <a:ext cx="4146763" cy="11049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61F4C4-B58B-4564-995F-F8B85D5D9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17" y="4958612"/>
            <a:ext cx="4083260" cy="1092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761A97-D727-453B-8593-73EB344C0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668" y="1153318"/>
            <a:ext cx="3149762" cy="1181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BA10AD-266C-4082-BADF-B61496786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668" y="2850749"/>
            <a:ext cx="3740342" cy="11875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BAE2B0-81CA-47A7-B895-7015F2F25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668" y="4393433"/>
            <a:ext cx="5099312" cy="16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7220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POSITIVE </a:t>
            </a:r>
            <a:r>
              <a:rPr lang="id-ID" dirty="0"/>
              <a:t>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534077"/>
              </p:ext>
            </p:extLst>
          </p:nvPr>
        </p:nvGraphicFramePr>
        <p:xfrm>
          <a:off x="785807" y="1458743"/>
          <a:ext cx="10624874" cy="26187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8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4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2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36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ISSUE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TALKER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IMPACT</a:t>
                      </a:r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673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Apresiasi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positif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netizen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atas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informasi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diberikan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CS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+4,02%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372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Pelayanan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bank BNI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dinilai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ramah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oleh netizen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+1,01%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2885142"/>
                  </a:ext>
                </a:extLst>
              </a:tr>
              <a:tr h="747372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4271" marR="64271" marT="32135" marB="32135" anchor="ctr"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Ucapan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belasungkawa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netizen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atas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meninggalnya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pimpinan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kantor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cabang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BNI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Mattoangin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+0,50%</a:t>
                      </a:r>
                    </a:p>
                  </a:txBody>
                  <a:tcPr marL="6350" marR="6350" marT="6350" marB="0" anchor="ctr"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8078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31573" y="5984918"/>
            <a:ext cx="72283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*Talker: </a:t>
            </a:r>
            <a:r>
              <a:rPr lang="en-US" sz="1000" dirty="0" err="1"/>
              <a:t>Banyaknya</a:t>
            </a:r>
            <a:r>
              <a:rPr lang="en-US" sz="1000" dirty="0"/>
              <a:t> akun </a:t>
            </a:r>
            <a:r>
              <a:rPr lang="en-US" sz="1000" dirty="0" err="1"/>
              <a:t>pengguna</a:t>
            </a:r>
            <a:r>
              <a:rPr lang="en-US" sz="1000" dirty="0"/>
              <a:t> yang </a:t>
            </a:r>
            <a:r>
              <a:rPr lang="en-US" sz="1000" dirty="0" err="1"/>
              <a:t>berbicara</a:t>
            </a:r>
            <a:r>
              <a:rPr lang="en-US" sz="1000" dirty="0"/>
              <a:t> di media </a:t>
            </a:r>
            <a:r>
              <a:rPr lang="en-US" sz="1000" dirty="0" err="1"/>
              <a:t>sosial</a:t>
            </a:r>
            <a:r>
              <a:rPr lang="en-US" sz="1000" dirty="0"/>
              <a:t>, </a:t>
            </a:r>
            <a:r>
              <a:rPr lang="en-US" sz="1000" dirty="0" err="1"/>
              <a:t>bisa</a:t>
            </a:r>
            <a:r>
              <a:rPr lang="en-US" sz="1000" dirty="0"/>
              <a:t> </a:t>
            </a:r>
            <a:r>
              <a:rPr lang="en-US" sz="1000" dirty="0" err="1"/>
              <a:t>berupa</a:t>
            </a:r>
            <a:r>
              <a:rPr lang="en-US" sz="1000" dirty="0"/>
              <a:t> keyword, mention, comment </a:t>
            </a:r>
            <a:r>
              <a:rPr lang="en-US" sz="1000" dirty="0" err="1"/>
              <a:t>atau</a:t>
            </a:r>
            <a:r>
              <a:rPr lang="en-US" sz="1000" dirty="0"/>
              <a:t> hashtag.</a:t>
            </a:r>
          </a:p>
          <a:p>
            <a:r>
              <a:rPr lang="en-US" sz="1000" dirty="0"/>
              <a:t>*</a:t>
            </a:r>
            <a:r>
              <a:rPr lang="id-ID" sz="1000" dirty="0"/>
              <a:t>Impact: Seberapa besar pengaruh suatu Isu terhadap Isu lainnya berdasarkan akun pengguna yang membicarakan Isu tersebut.</a:t>
            </a:r>
          </a:p>
          <a:p>
            <a:r>
              <a:rPr lang="en-US" sz="1000" dirty="0"/>
              <a:t>*</a:t>
            </a:r>
            <a:r>
              <a:rPr lang="id-ID" sz="1000" dirty="0"/>
              <a:t>Rumus Impact: (talker Isu/talker total Isu)*100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9D5432-4FAF-49AB-9AAB-76572FF7A828}"/>
              </a:ext>
            </a:extLst>
          </p:cNvPr>
          <p:cNvGrpSpPr/>
          <p:nvPr/>
        </p:nvGrpSpPr>
        <p:grpSpPr>
          <a:xfrm>
            <a:off x="10007184" y="773732"/>
            <a:ext cx="2069993" cy="461665"/>
            <a:chOff x="3787250" y="6381007"/>
            <a:chExt cx="1994583" cy="3738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E8B559-0C87-4B11-83BB-C530940B1309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A03D7-AC74-4693-9752-39FF36A5E1D9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meningkat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84240-7AB9-4652-A170-CAD53E5BF1D8}"/>
              </a:ext>
            </a:extLst>
          </p:cNvPr>
          <p:cNvGrpSpPr/>
          <p:nvPr/>
        </p:nvGrpSpPr>
        <p:grpSpPr>
          <a:xfrm>
            <a:off x="7871345" y="773732"/>
            <a:ext cx="2069993" cy="461665"/>
            <a:chOff x="3787250" y="6381007"/>
            <a:chExt cx="1994583" cy="3738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35D62F-0405-4B29-AEBF-A900A018CB9D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rgbClr val="DCC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851881-F729-49F5-B99B-A09E53AFFC75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menurun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52222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TO DAY TOP 5 POSITIVE </a:t>
            </a:r>
            <a:r>
              <a:rPr lang="id-ID" dirty="0"/>
              <a:t>ISSUE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157246153"/>
              </p:ext>
            </p:extLst>
          </p:nvPr>
        </p:nvGraphicFramePr>
        <p:xfrm>
          <a:off x="583110" y="772450"/>
          <a:ext cx="11252575" cy="4676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Footer Placeholder 3"/>
          <p:cNvSpPr txBox="1">
            <a:spLocks/>
          </p:cNvSpPr>
          <p:nvPr/>
        </p:nvSpPr>
        <p:spPr>
          <a:xfrm>
            <a:off x="523590" y="5429703"/>
            <a:ext cx="11371613" cy="791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positif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BNI paling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tinggi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terlihat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memuncak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tanggal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7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Desember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2020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mengenai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Apresiasi positif netizen atas informasi yang diberikan CS.</a:t>
            </a:r>
            <a:endParaRPr lang="it-IT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947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SAMPLE CONVERSATION </a:t>
            </a:r>
            <a:r>
              <a:rPr lang="en-US" dirty="0"/>
              <a:t>POSITIVE</a:t>
            </a:r>
            <a:endParaRPr lang="id-ID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C3C2DB4-158E-4FEE-976C-21BE1AE4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42" y="1136095"/>
            <a:ext cx="4229317" cy="2051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0D7649-1B57-4F6C-8FF3-A45A012C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7" y="3875969"/>
            <a:ext cx="4121362" cy="1416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BEC37-3227-4E37-8745-49D941A0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5" y="1136095"/>
            <a:ext cx="5099312" cy="1765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5E1646-43C0-4F54-9C02-EF839C8C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5" y="3805916"/>
            <a:ext cx="4369025" cy="12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64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1573" y="244209"/>
            <a:ext cx="10335064" cy="373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id-ID" dirty="0"/>
              <a:t>SUMMARY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5865" y="5909291"/>
            <a:ext cx="5131559" cy="578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94301" y="617724"/>
            <a:ext cx="11443121" cy="5621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</a:rPr>
              <a:t>Pada </a:t>
            </a:r>
            <a:r>
              <a:rPr lang="en-US" dirty="0" err="1">
                <a:solidFill>
                  <a:prstClr val="white"/>
                </a:solidFill>
              </a:rPr>
              <a:t>periode</a:t>
            </a:r>
            <a:r>
              <a:rPr lang="en-US" dirty="0">
                <a:solidFill>
                  <a:prstClr val="white"/>
                </a:solidFill>
              </a:rPr>
              <a:t> 14 – 20 </a:t>
            </a:r>
            <a:r>
              <a:rPr lang="en-US" dirty="0" err="1">
                <a:solidFill>
                  <a:prstClr val="white"/>
                </a:solidFill>
              </a:rPr>
              <a:t>Desember</a:t>
            </a:r>
            <a:r>
              <a:rPr lang="en-US" dirty="0">
                <a:solidFill>
                  <a:prstClr val="white"/>
                </a:solidFill>
              </a:rPr>
              <a:t>, object BNI Keyword Twitter </a:t>
            </a:r>
            <a:r>
              <a:rPr lang="en-US" dirty="0" err="1">
                <a:solidFill>
                  <a:prstClr val="white"/>
                </a:solidFill>
              </a:rPr>
              <a:t>masih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mendapatkan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jumlah</a:t>
            </a:r>
            <a:r>
              <a:rPr lang="en-US" dirty="0">
                <a:solidFill>
                  <a:prstClr val="white"/>
                </a:solidFill>
              </a:rPr>
              <a:t> pembicaraan paling </a:t>
            </a:r>
            <a:r>
              <a:rPr lang="en-US" dirty="0" err="1">
                <a:solidFill>
                  <a:prstClr val="white"/>
                </a:solidFill>
              </a:rPr>
              <a:t>banyak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dibanding</a:t>
            </a:r>
            <a:r>
              <a:rPr lang="en-US" dirty="0">
                <a:solidFill>
                  <a:prstClr val="white"/>
                </a:solidFill>
              </a:rPr>
              <a:t> object </a:t>
            </a:r>
            <a:r>
              <a:rPr lang="en-US" dirty="0" err="1">
                <a:solidFill>
                  <a:prstClr val="white"/>
                </a:solidFill>
              </a:rPr>
              <a:t>lainnya</a:t>
            </a:r>
            <a:r>
              <a:rPr lang="en-US" dirty="0">
                <a:solidFill>
                  <a:prstClr val="white"/>
                </a:solidFill>
              </a:rPr>
              <a:t>. Pembicaraan </a:t>
            </a:r>
            <a:r>
              <a:rPr lang="en-US" dirty="0" err="1">
                <a:solidFill>
                  <a:prstClr val="white"/>
                </a:solidFill>
              </a:rPr>
              <a:t>terkait</a:t>
            </a:r>
            <a:r>
              <a:rPr lang="en-US" dirty="0">
                <a:solidFill>
                  <a:prstClr val="white"/>
                </a:solidFill>
              </a:rPr>
              <a:t> BNI </a:t>
            </a:r>
            <a:r>
              <a:rPr lang="en-US" dirty="0" err="1">
                <a:solidFill>
                  <a:prstClr val="white"/>
                </a:solidFill>
              </a:rPr>
              <a:t>mengalami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penurunan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dibanding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periode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lalu</a:t>
            </a:r>
            <a:r>
              <a:rPr lang="en-US" dirty="0">
                <a:solidFill>
                  <a:prstClr val="white"/>
                </a:solidFill>
              </a:rPr>
              <a:t>. Pembicaraan </a:t>
            </a:r>
            <a:r>
              <a:rPr lang="en-US" dirty="0" err="1">
                <a:solidFill>
                  <a:prstClr val="white"/>
                </a:solidFill>
              </a:rPr>
              <a:t>tertinggi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terjadi</a:t>
            </a:r>
            <a:r>
              <a:rPr lang="en-US" dirty="0">
                <a:solidFill>
                  <a:prstClr val="white"/>
                </a:solidFill>
              </a:rPr>
              <a:t> di </a:t>
            </a:r>
            <a:r>
              <a:rPr lang="en-US" dirty="0" err="1">
                <a:solidFill>
                  <a:prstClr val="white"/>
                </a:solidFill>
              </a:rPr>
              <a:t>tanggal</a:t>
            </a:r>
            <a:r>
              <a:rPr lang="en-US" dirty="0">
                <a:solidFill>
                  <a:prstClr val="white"/>
                </a:solidFill>
              </a:rPr>
              <a:t> 14 </a:t>
            </a:r>
            <a:r>
              <a:rPr lang="en-US" dirty="0" err="1">
                <a:solidFill>
                  <a:prstClr val="white"/>
                </a:solidFill>
              </a:rPr>
              <a:t>Desember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mengenai</a:t>
            </a:r>
            <a:r>
              <a:rPr lang="en-US" dirty="0">
                <a:solidFill>
                  <a:prstClr val="white"/>
                </a:solidFill>
              </a:rPr>
              <a:t> BNI </a:t>
            </a:r>
            <a:r>
              <a:rPr lang="en-US" dirty="0" err="1">
                <a:solidFill>
                  <a:prstClr val="white"/>
                </a:solidFill>
              </a:rPr>
              <a:t>banyak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dibicarakan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akun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menfess</a:t>
            </a:r>
            <a:r>
              <a:rPr lang="en-US" dirty="0">
                <a:solidFill>
                  <a:prstClr val="white"/>
                </a:solidFill>
              </a:rPr>
              <a:t> di Twitter.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white"/>
              </a:solidFill>
            </a:endParaRP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prstClr val="white"/>
                </a:solidFill>
              </a:rPr>
              <a:t>Sentimen</a:t>
            </a:r>
            <a:r>
              <a:rPr lang="en-US" dirty="0">
                <a:solidFill>
                  <a:prstClr val="white"/>
                </a:solidFill>
              </a:rPr>
              <a:t> BNI </a:t>
            </a:r>
            <a:r>
              <a:rPr lang="en-US" dirty="0" err="1">
                <a:solidFill>
                  <a:prstClr val="white"/>
                </a:solidFill>
              </a:rPr>
              <a:t>periode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ini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negatif</a:t>
            </a:r>
            <a:r>
              <a:rPr lang="en-US" dirty="0">
                <a:solidFill>
                  <a:prstClr val="white"/>
                </a:solidFill>
              </a:rPr>
              <a:t>. Pembicaraan </a:t>
            </a:r>
            <a:r>
              <a:rPr lang="en-US" dirty="0" err="1">
                <a:solidFill>
                  <a:prstClr val="white"/>
                </a:solidFill>
              </a:rPr>
              <a:t>negatif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tertinggi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masih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terkait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keluhan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terkait</a:t>
            </a:r>
            <a:r>
              <a:rPr lang="en-US" dirty="0">
                <a:solidFill>
                  <a:prstClr val="white"/>
                </a:solidFill>
              </a:rPr>
              <a:t> mobile dan internet banking.</a:t>
            </a: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white"/>
              </a:solidFill>
            </a:endParaRPr>
          </a:p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prstClr val="white"/>
                </a:solidFill>
              </a:rPr>
              <a:t>Beberapa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isu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negatif</a:t>
            </a:r>
            <a:r>
              <a:rPr lang="en-US" dirty="0">
                <a:solidFill>
                  <a:prstClr val="white"/>
                </a:solidFill>
              </a:rPr>
              <a:t>  yang </a:t>
            </a:r>
            <a:r>
              <a:rPr lang="en-US" dirty="0" err="1">
                <a:solidFill>
                  <a:prstClr val="white"/>
                </a:solidFill>
              </a:rPr>
              <a:t>dibicarakan</a:t>
            </a:r>
            <a:r>
              <a:rPr lang="en-US" dirty="0">
                <a:solidFill>
                  <a:prstClr val="white"/>
                </a:solidFill>
              </a:rPr>
              <a:t> di </a:t>
            </a:r>
            <a:r>
              <a:rPr lang="en-US" dirty="0" err="1">
                <a:solidFill>
                  <a:prstClr val="white"/>
                </a:solidFill>
              </a:rPr>
              <a:t>periode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ini</a:t>
            </a:r>
            <a:r>
              <a:rPr lang="en-US" dirty="0">
                <a:solidFill>
                  <a:prstClr val="white"/>
                </a:solidFill>
              </a:rPr>
              <a:t> juga </a:t>
            </a:r>
            <a:r>
              <a:rPr lang="en-US" dirty="0" err="1">
                <a:solidFill>
                  <a:prstClr val="white"/>
                </a:solidFill>
              </a:rPr>
              <a:t>muncul</a:t>
            </a:r>
            <a:r>
              <a:rPr lang="en-US" dirty="0">
                <a:solidFill>
                  <a:prstClr val="white"/>
                </a:solidFill>
              </a:rPr>
              <a:t> di </a:t>
            </a:r>
            <a:r>
              <a:rPr lang="en-US" dirty="0" err="1">
                <a:solidFill>
                  <a:prstClr val="white"/>
                </a:solidFill>
              </a:rPr>
              <a:t>periode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lalu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dengan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jumlah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pembicaraan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ada</a:t>
            </a:r>
            <a:r>
              <a:rPr lang="en-US" dirty="0">
                <a:solidFill>
                  <a:prstClr val="white"/>
                </a:solidFill>
              </a:rPr>
              <a:t> yang </a:t>
            </a:r>
            <a:r>
              <a:rPr lang="en-US" dirty="0" err="1">
                <a:solidFill>
                  <a:prstClr val="white"/>
                </a:solidFill>
              </a:rPr>
              <a:t>meningkat</a:t>
            </a:r>
            <a:r>
              <a:rPr lang="en-US" dirty="0">
                <a:solidFill>
                  <a:prstClr val="white"/>
                </a:solidFill>
              </a:rPr>
              <a:t> dan </a:t>
            </a:r>
            <a:r>
              <a:rPr lang="en-US" dirty="0" err="1">
                <a:solidFill>
                  <a:prstClr val="white"/>
                </a:solidFill>
              </a:rPr>
              <a:t>ada</a:t>
            </a:r>
            <a:r>
              <a:rPr lang="en-US" dirty="0">
                <a:solidFill>
                  <a:prstClr val="white"/>
                </a:solidFill>
              </a:rPr>
              <a:t> yang </a:t>
            </a:r>
            <a:r>
              <a:rPr lang="en-US" dirty="0" err="1">
                <a:solidFill>
                  <a:prstClr val="white"/>
                </a:solidFill>
              </a:rPr>
              <a:t>menurun</a:t>
            </a:r>
            <a:r>
              <a:rPr lang="en-US" dirty="0">
                <a:solidFill>
                  <a:prstClr val="white"/>
                </a:solidFill>
              </a:rPr>
              <a:t>. </a:t>
            </a:r>
            <a:r>
              <a:rPr lang="en-US" dirty="0" err="1">
                <a:solidFill>
                  <a:prstClr val="white"/>
                </a:solidFill>
              </a:rPr>
              <a:t>Sedangkan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untuk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pembicaraan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positif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hanya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terjadi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peningkatan</a:t>
            </a:r>
            <a:r>
              <a:rPr lang="en-US" dirty="0">
                <a:solidFill>
                  <a:prstClr val="white"/>
                </a:solidFill>
              </a:rPr>
              <a:t> dan </a:t>
            </a:r>
            <a:r>
              <a:rPr lang="en-US" dirty="0" err="1">
                <a:solidFill>
                  <a:prstClr val="white"/>
                </a:solidFill>
              </a:rPr>
              <a:t>isu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baru</a:t>
            </a:r>
            <a:r>
              <a:rPr lang="en-US" dirty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4431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37" b="5767"/>
          <a:stretch/>
        </p:blipFill>
        <p:spPr>
          <a:xfrm>
            <a:off x="0" y="12876"/>
            <a:ext cx="12192000" cy="68386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082043"/>
            <a:ext cx="12192000" cy="1200329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TextBox 8"/>
          <p:cNvSpPr txBox="1"/>
          <p:nvPr/>
        </p:nvSpPr>
        <p:spPr>
          <a:xfrm>
            <a:off x="1240973" y="5174375"/>
            <a:ext cx="9710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lt"/>
                <a:ea typeface="Droid Serif" panose="02020600060500020200" pitchFamily="18" charset="0"/>
                <a:cs typeface="Droid Serif" panose="02020600060500020200" pitchFamily="18" charset="0"/>
              </a:rPr>
              <a:t>COMPETITOR</a:t>
            </a:r>
          </a:p>
        </p:txBody>
      </p:sp>
    </p:spTree>
    <p:extLst>
      <p:ext uri="{BB962C8B-B14F-4D97-AF65-F5344CB8AC3E}">
        <p14:creationId xmlns:p14="http://schemas.microsoft.com/office/powerpoint/2010/main" val="115525385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id-ID" dirty="0"/>
          </a:p>
        </p:txBody>
      </p:sp>
      <p:sp>
        <p:nvSpPr>
          <p:cNvPr id="22" name="Rectangle 21"/>
          <p:cNvSpPr/>
          <p:nvPr/>
        </p:nvSpPr>
        <p:spPr>
          <a:xfrm>
            <a:off x="203333" y="6079355"/>
            <a:ext cx="80233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Talk: Banyaknya pembicaraan di media sosial, bisa berupa keyword, mention, comment atau hashtag.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Talker: Banyaknya akun pengguna yang berbicara di media sosial, bisa berupa keyword, mention, comment atau hashtag.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Rumus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Nilai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Sentimen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((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positif-jumlah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negatif)/(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positif+jumlah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negatif))*100.</a:t>
            </a:r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8666328" y="1328092"/>
            <a:ext cx="3110036" cy="42755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BNI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maupun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BRI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mengadakan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aktivasi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membandingkan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BNI dan BRI di media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sosial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berdasarkan jumlah talk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talker, BNI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mendominasi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media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sosial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Sentiment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BRI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positif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dibanding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BNI,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namun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sentiment BNI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negative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dibanding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lalu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7C996C0-C596-4D24-9099-EC33B2FE3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12121"/>
              </p:ext>
            </p:extLst>
          </p:nvPr>
        </p:nvGraphicFramePr>
        <p:xfrm>
          <a:off x="331574" y="615258"/>
          <a:ext cx="7464888" cy="498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943"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949">
                <a:tc>
                  <a:txBody>
                    <a:bodyPr/>
                    <a:lstStyle/>
                    <a:p>
                      <a:pPr algn="ctr" fontAlgn="b"/>
                      <a:endParaRPr lang="id-ID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  <a:endParaRPr lang="id-ID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  <a:endParaRPr lang="en-GB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400307"/>
                  </a:ext>
                </a:extLst>
              </a:tr>
              <a:tr h="30938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TALK</a:t>
                      </a:r>
                      <a:endParaRPr lang="id-ID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17.949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11.308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NEGATIF TALK</a:t>
                      </a:r>
                      <a:endParaRPr lang="id-ID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POSITIF TALK</a:t>
                      </a:r>
                      <a:r>
                        <a:rPr lang="id-ID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38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TALK</a:t>
                      </a:r>
                      <a:endParaRPr lang="id-ID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18.374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12.408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38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TALKER</a:t>
                      </a:r>
                      <a:endParaRPr lang="id-ID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4.351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5.922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NEGATIF TALKER</a:t>
                      </a:r>
                      <a:endParaRPr lang="id-ID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764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POSITIF TALKER</a:t>
                      </a:r>
                      <a:endParaRPr lang="id-ID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383"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TALKER</a:t>
                      </a:r>
                      <a:endParaRPr lang="id-ID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4.635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6.701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NILAI SENTIMENT</a:t>
                      </a:r>
                      <a:endParaRPr lang="id-ID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-94,82%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-52,18%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2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POTENTIAL</a:t>
                      </a:r>
                      <a:r>
                        <a:rPr lang="en-US" sz="14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REACH</a:t>
                      </a:r>
                      <a:endParaRPr lang="id-ID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53.345.869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70.357.540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29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POTENTIAL IMPRESSION</a:t>
                      </a:r>
                      <a:endParaRPr lang="id-ID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3.077.132.078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298.837.995</a:t>
                      </a:r>
                    </a:p>
                  </a:txBody>
                  <a:tcPr marL="6350" marR="6350" marT="635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6F8E803-28D4-48CE-8441-FC191017E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474" y="770772"/>
            <a:ext cx="1708260" cy="557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4FA7DC-0FBB-471C-B2A7-A4C3EC761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85" y="848086"/>
            <a:ext cx="2036239" cy="48000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8044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BRAND POSITIONING</a:t>
            </a:r>
            <a:endParaRPr lang="id-ID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hape 424"/>
          <p:cNvSpPr/>
          <p:nvPr/>
        </p:nvSpPr>
        <p:spPr>
          <a:xfrm>
            <a:off x="331573" y="5485867"/>
            <a:ext cx="11712592" cy="24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" sz="1333" dirty="0">
                <a:latin typeface="Arial"/>
                <a:ea typeface="Arial"/>
                <a:cs typeface="Arial"/>
                <a:sym typeface="Arial"/>
              </a:rPr>
              <a:t>Sentiment = (total positif talk – total negative talk) / (total positif talk + total negative talk) * 100%</a:t>
            </a:r>
            <a:endParaRPr sz="24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BB4AA9-31EC-234C-81FF-7A21FEF6393D}"/>
              </a:ext>
            </a:extLst>
          </p:cNvPr>
          <p:cNvGrpSpPr/>
          <p:nvPr/>
        </p:nvGrpSpPr>
        <p:grpSpPr>
          <a:xfrm>
            <a:off x="3478511" y="1827253"/>
            <a:ext cx="5639073" cy="2862093"/>
            <a:chOff x="1320006" y="2440781"/>
            <a:chExt cx="9906000" cy="48006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DFAA3D9-048F-1A48-8FBD-23420A32665C}"/>
                </a:ext>
              </a:extLst>
            </p:cNvPr>
            <p:cNvCxnSpPr/>
            <p:nvPr/>
          </p:nvCxnSpPr>
          <p:spPr>
            <a:xfrm rot="5400000">
              <a:off x="3872706" y="4840287"/>
              <a:ext cx="4800600" cy="1588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B1940F1-F4E6-5C4D-A4BB-D7EB6805E715}"/>
                </a:ext>
              </a:extLst>
            </p:cNvPr>
            <p:cNvCxnSpPr/>
            <p:nvPr/>
          </p:nvCxnSpPr>
          <p:spPr>
            <a:xfrm>
              <a:off x="1320006" y="4878387"/>
              <a:ext cx="9906000" cy="1588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D2C0821-3D4F-6F41-94DB-0F6542F8FA75}"/>
              </a:ext>
            </a:extLst>
          </p:cNvPr>
          <p:cNvSpPr txBox="1"/>
          <p:nvPr/>
        </p:nvSpPr>
        <p:spPr>
          <a:xfrm>
            <a:off x="5937942" y="4645524"/>
            <a:ext cx="720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2407"/>
            <a: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  <a:cs typeface="Arial"/>
              </a:rPr>
              <a:t>0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  <a:cs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E44FAF-C409-C74D-8B56-E180067ACF29}"/>
              </a:ext>
            </a:extLst>
          </p:cNvPr>
          <p:cNvSpPr txBox="1"/>
          <p:nvPr/>
        </p:nvSpPr>
        <p:spPr>
          <a:xfrm>
            <a:off x="4907854" y="1449055"/>
            <a:ext cx="2907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2407"/>
            <a:r>
              <a:rPr lang="id-ID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  <a:cs typeface="Arial"/>
              </a:rPr>
              <a:t>(talk tertinggi)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5F0C34-818E-E04F-A6AF-DFB5F5FFFC2E}"/>
              </a:ext>
            </a:extLst>
          </p:cNvPr>
          <p:cNvSpPr txBox="1"/>
          <p:nvPr/>
        </p:nvSpPr>
        <p:spPr>
          <a:xfrm>
            <a:off x="6973576" y="2297317"/>
            <a:ext cx="1933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2407"/>
            <a:r>
              <a:rPr lang="id-ID" sz="2000" kern="0" dirty="0">
                <a:solidFill>
                  <a:prstClr val="black"/>
                </a:solidFill>
              </a:rPr>
              <a:t>Popular, Positive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E560FB-5E68-1C41-B12F-16E62A571A3A}"/>
              </a:ext>
            </a:extLst>
          </p:cNvPr>
          <p:cNvSpPr txBox="1"/>
          <p:nvPr/>
        </p:nvSpPr>
        <p:spPr>
          <a:xfrm>
            <a:off x="3551672" y="3915407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2407"/>
            <a:r>
              <a:rPr lang="id-ID" sz="2000" kern="0" dirty="0">
                <a:solidFill>
                  <a:prstClr val="black"/>
                </a:solidFill>
              </a:rPr>
              <a:t>Less Popular, Negative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A09D50-41C2-D843-B348-121CDBC7AF26}"/>
              </a:ext>
            </a:extLst>
          </p:cNvPr>
          <p:cNvSpPr txBox="1"/>
          <p:nvPr/>
        </p:nvSpPr>
        <p:spPr>
          <a:xfrm>
            <a:off x="3917510" y="2316240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2407"/>
            <a:r>
              <a:rPr lang="id-ID" sz="2000" kern="0" dirty="0">
                <a:solidFill>
                  <a:prstClr val="black"/>
                </a:solidFill>
              </a:rPr>
              <a:t>Popular, Negative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B3EFF3-757D-A149-8222-9BD0AF7D2E0A}"/>
              </a:ext>
            </a:extLst>
          </p:cNvPr>
          <p:cNvSpPr txBox="1"/>
          <p:nvPr/>
        </p:nvSpPr>
        <p:spPr>
          <a:xfrm>
            <a:off x="5852653" y="4918701"/>
            <a:ext cx="89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2407"/>
            <a:r>
              <a:rPr lang="id-ID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  <a:cs typeface="Arial"/>
              </a:rPr>
              <a:t>talk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  <a:cs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26277B-A65B-DA42-AD9E-BFD771A36DCF}"/>
              </a:ext>
            </a:extLst>
          </p:cNvPr>
          <p:cNvSpPr txBox="1"/>
          <p:nvPr/>
        </p:nvSpPr>
        <p:spPr>
          <a:xfrm>
            <a:off x="9096683" y="3127496"/>
            <a:ext cx="688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2407"/>
            <a:r>
              <a:rPr lang="id-ID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  <a:cs typeface="Arial"/>
              </a:rPr>
              <a:t>+100%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EC670C-A882-BA4E-A71D-F7139311DDC8}"/>
              </a:ext>
            </a:extLst>
          </p:cNvPr>
          <p:cNvSpPr txBox="1"/>
          <p:nvPr/>
        </p:nvSpPr>
        <p:spPr>
          <a:xfrm>
            <a:off x="2831459" y="3127496"/>
            <a:ext cx="720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2407"/>
            <a:r>
              <a:rPr lang="id-ID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/>
                <a:cs typeface="Arial"/>
              </a:rPr>
              <a:t>-100%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alibri Light"/>
              <a:cs typeface="Aria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2FE9E3-E613-7040-8419-7833FDE6B94F}"/>
              </a:ext>
            </a:extLst>
          </p:cNvPr>
          <p:cNvSpPr txBox="1"/>
          <p:nvPr/>
        </p:nvSpPr>
        <p:spPr>
          <a:xfrm rot="16200000">
            <a:off x="2288712" y="3132187"/>
            <a:ext cx="120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sentiment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CF97B4-58C8-164F-984B-F7198CE4E65E}"/>
              </a:ext>
            </a:extLst>
          </p:cNvPr>
          <p:cNvSpPr txBox="1"/>
          <p:nvPr/>
        </p:nvSpPr>
        <p:spPr>
          <a:xfrm>
            <a:off x="6671410" y="3969836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2407"/>
            <a:r>
              <a:rPr lang="id-ID" sz="2000" kern="0" dirty="0">
                <a:solidFill>
                  <a:prstClr val="black"/>
                </a:solidFill>
              </a:rPr>
              <a:t>Less Popular, Positive</a:t>
            </a:r>
          </a:p>
        </p:txBody>
      </p:sp>
    </p:spTree>
    <p:extLst>
      <p:ext uri="{BB962C8B-B14F-4D97-AF65-F5344CB8AC3E}">
        <p14:creationId xmlns:p14="http://schemas.microsoft.com/office/powerpoint/2010/main" val="3712508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37" b="5767"/>
          <a:stretch/>
        </p:blipFill>
        <p:spPr>
          <a:xfrm>
            <a:off x="0" y="12876"/>
            <a:ext cx="12192000" cy="68386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082043"/>
            <a:ext cx="12192000" cy="1200329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9" name="TextBox 8"/>
          <p:cNvSpPr txBox="1"/>
          <p:nvPr/>
        </p:nvSpPr>
        <p:spPr>
          <a:xfrm>
            <a:off x="1240973" y="5174375"/>
            <a:ext cx="9710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dirty="0">
                <a:solidFill>
                  <a:schemeClr val="bg1"/>
                </a:solidFill>
                <a:latin typeface="+mj-lt"/>
                <a:ea typeface="Droid Serif" panose="02020600060500020200" pitchFamily="18" charset="0"/>
                <a:cs typeface="Droid Serif" panose="02020600060500020200" pitchFamily="18" charset="0"/>
              </a:rPr>
              <a:t>BNI</a:t>
            </a:r>
            <a:endParaRPr lang="en-US" sz="6000" dirty="0">
              <a:solidFill>
                <a:schemeClr val="bg1"/>
              </a:solidFill>
              <a:latin typeface="+mj-lt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5186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 POSITIONING</a:t>
            </a:r>
            <a:endParaRPr lang="id-ID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2E4D29-CEE0-244A-BB10-89C2A4A294E3}"/>
              </a:ext>
            </a:extLst>
          </p:cNvPr>
          <p:cNvSpPr txBox="1"/>
          <p:nvPr/>
        </p:nvSpPr>
        <p:spPr>
          <a:xfrm>
            <a:off x="612467" y="3662718"/>
            <a:ext cx="1159173" cy="346762"/>
          </a:xfrm>
          <a:prstGeom prst="rect">
            <a:avLst/>
          </a:prstGeom>
          <a:noFill/>
        </p:spPr>
        <p:txBody>
          <a:bodyPr wrap="square" lIns="130048" tIns="65024" rIns="130048" bIns="65024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Arial"/>
              </a:rPr>
              <a:t>-100%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52091-3579-0E49-B0E7-D3458D34893C}"/>
              </a:ext>
            </a:extLst>
          </p:cNvPr>
          <p:cNvSpPr txBox="1"/>
          <p:nvPr/>
        </p:nvSpPr>
        <p:spPr>
          <a:xfrm>
            <a:off x="8715608" y="3646414"/>
            <a:ext cx="1159173" cy="346762"/>
          </a:xfrm>
          <a:prstGeom prst="rect">
            <a:avLst/>
          </a:prstGeom>
          <a:noFill/>
        </p:spPr>
        <p:txBody>
          <a:bodyPr wrap="square" lIns="130048" tIns="65024" rIns="130048" bIns="65024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Arial"/>
              </a:rPr>
              <a:t>+100%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DC6CED-EA2A-BF44-BC96-196689D4BAFC}"/>
              </a:ext>
            </a:extLst>
          </p:cNvPr>
          <p:cNvSpPr txBox="1"/>
          <p:nvPr/>
        </p:nvSpPr>
        <p:spPr>
          <a:xfrm>
            <a:off x="4664036" y="1185100"/>
            <a:ext cx="1159173" cy="346762"/>
          </a:xfrm>
          <a:prstGeom prst="rect">
            <a:avLst/>
          </a:prstGeom>
          <a:noFill/>
        </p:spPr>
        <p:txBody>
          <a:bodyPr wrap="square" lIns="130048" tIns="65024" rIns="130048" bIns="65024" rtlCol="0">
            <a:spAutoFit/>
          </a:bodyPr>
          <a:lstStyle/>
          <a:p>
            <a:pPr algn="ctr"/>
            <a:r>
              <a:rPr lang="en-ID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Arial"/>
              </a:rPr>
              <a:t>16.000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296ABE-BB94-AF43-9162-5D7DD7BDF76F}"/>
              </a:ext>
            </a:extLst>
          </p:cNvPr>
          <p:cNvSpPr txBox="1"/>
          <p:nvPr/>
        </p:nvSpPr>
        <p:spPr>
          <a:xfrm>
            <a:off x="4663959" y="935415"/>
            <a:ext cx="1159173" cy="346762"/>
          </a:xfrm>
          <a:prstGeom prst="rect">
            <a:avLst/>
          </a:prstGeom>
          <a:noFill/>
        </p:spPr>
        <p:txBody>
          <a:bodyPr wrap="square" lIns="130048" tIns="65024" rIns="130048" bIns="65024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Arial"/>
              </a:rPr>
              <a:t>Talk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22264A-445C-E04E-A414-0D7AAF3DC58C}"/>
              </a:ext>
            </a:extLst>
          </p:cNvPr>
          <p:cNvSpPr txBox="1"/>
          <p:nvPr/>
        </p:nvSpPr>
        <p:spPr>
          <a:xfrm rot="16200000">
            <a:off x="150984" y="3673584"/>
            <a:ext cx="1159173" cy="346762"/>
          </a:xfrm>
          <a:prstGeom prst="rect">
            <a:avLst/>
          </a:prstGeom>
          <a:noFill/>
        </p:spPr>
        <p:txBody>
          <a:bodyPr wrap="square" lIns="130048" tIns="65024" rIns="130048" bIns="65024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Arial"/>
              </a:rPr>
              <a:t>Sentiment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Arial"/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94273"/>
              </p:ext>
            </p:extLst>
          </p:nvPr>
        </p:nvGraphicFramePr>
        <p:xfrm>
          <a:off x="1546701" y="1559844"/>
          <a:ext cx="7398350" cy="4563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9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9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9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9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9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0421">
                <a:tc>
                  <a:txBody>
                    <a:bodyPr/>
                    <a:lstStyle/>
                    <a:p>
                      <a:r>
                        <a:rPr lang="id-ID" sz="1600" dirty="0"/>
                        <a:t>a</a:t>
                      </a:r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421"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421"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421"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421"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421"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0421"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0421"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1600" dirty="0"/>
                    </a:p>
                  </a:txBody>
                  <a:tcPr marL="83231" marR="83231" marT="41616" marB="41616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41" name="Straight Connector 40"/>
          <p:cNvCxnSpPr>
            <a:endCxn id="40" idx="2"/>
          </p:cNvCxnSpPr>
          <p:nvPr/>
        </p:nvCxnSpPr>
        <p:spPr>
          <a:xfrm flipH="1">
            <a:off x="5245876" y="1559844"/>
            <a:ext cx="8512" cy="456336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0" idx="3"/>
          </p:cNvCxnSpPr>
          <p:nvPr/>
        </p:nvCxnSpPr>
        <p:spPr>
          <a:xfrm flipV="1">
            <a:off x="1542197" y="3841528"/>
            <a:ext cx="7402854" cy="1087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A31C76-25B9-6146-9CBB-A2D50724942E}"/>
              </a:ext>
            </a:extLst>
          </p:cNvPr>
          <p:cNvGraphicFramePr>
            <a:graphicFrameLocks noGrp="1"/>
          </p:cNvGraphicFramePr>
          <p:nvPr/>
        </p:nvGraphicFramePr>
        <p:xfrm>
          <a:off x="10190212" y="3440949"/>
          <a:ext cx="952850" cy="702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3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BNI</a:t>
                      </a:r>
                    </a:p>
                  </a:txBody>
                  <a:tcPr marL="64271" marR="64271" marT="32135" marB="321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682390"/>
                  </a:ext>
                </a:extLst>
              </a:tr>
              <a:tr h="3513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BRI</a:t>
                      </a:r>
                    </a:p>
                  </a:txBody>
                  <a:tcPr marL="64271" marR="64271" marT="32135" marB="321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719300"/>
                  </a:ext>
                </a:extLst>
              </a:tr>
            </a:tbl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3165388" y="3000430"/>
            <a:ext cx="1951656" cy="360407"/>
            <a:chOff x="519833" y="3034047"/>
            <a:chExt cx="1951656" cy="360407"/>
          </a:xfrm>
          <a:solidFill>
            <a:srgbClr val="0051BA"/>
          </a:solidFill>
        </p:grpSpPr>
        <p:sp>
          <p:nvSpPr>
            <p:cNvPr id="47" name="Rounded Rectangle 46"/>
            <p:cNvSpPr/>
            <p:nvPr/>
          </p:nvSpPr>
          <p:spPr>
            <a:xfrm>
              <a:off x="956101" y="3055410"/>
              <a:ext cx="1515388" cy="317679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ID" sz="1400" dirty="0">
                  <a:solidFill>
                    <a:schemeClr val="bg1"/>
                  </a:solidFill>
                  <a:latin typeface="Calibri" panose="020F0502020204030204" pitchFamily="34" charset="0"/>
                </a:rPr>
                <a:t>-52.18</a:t>
              </a:r>
              <a:r>
                <a:rPr lang="en-ID" sz="14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lang="en-ID" sz="1400" dirty="0"/>
                <a:t>% ,12.408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519833" y="3034047"/>
              <a:ext cx="360407" cy="3604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648205" y="1548986"/>
            <a:ext cx="1934792" cy="360407"/>
            <a:chOff x="-211631" y="2928333"/>
            <a:chExt cx="1934792" cy="360407"/>
          </a:xfrm>
          <a:solidFill>
            <a:srgbClr val="ED7D31"/>
          </a:solidFill>
        </p:grpSpPr>
        <p:sp>
          <p:nvSpPr>
            <p:cNvPr id="50" name="Rounded Rectangle 49"/>
            <p:cNvSpPr/>
            <p:nvPr/>
          </p:nvSpPr>
          <p:spPr>
            <a:xfrm>
              <a:off x="207773" y="2949696"/>
              <a:ext cx="1515388" cy="317679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ID" sz="14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-94</a:t>
              </a:r>
              <a:r>
                <a:rPr lang="en-ID" sz="1400" dirty="0">
                  <a:solidFill>
                    <a:schemeClr val="bg1"/>
                  </a:solidFill>
                  <a:latin typeface="Calibri" panose="020F0502020204030204" pitchFamily="34" charset="0"/>
                </a:rPr>
                <a:t>.82</a:t>
              </a:r>
              <a:r>
                <a:rPr lang="en-ID" sz="1400" b="0" i="0" u="none" strike="noStrike" dirty="0"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 </a:t>
              </a:r>
              <a:r>
                <a:rPr lang="en-ID" sz="1400" dirty="0"/>
                <a:t>% , 18.374</a:t>
              </a:r>
              <a:endParaRPr lang="en-US" sz="140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-211631" y="2928333"/>
              <a:ext cx="360407" cy="3604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886AA38-2A79-4402-B5A8-79711BF4DF08}"/>
              </a:ext>
            </a:extLst>
          </p:cNvPr>
          <p:cNvSpPr txBox="1"/>
          <p:nvPr/>
        </p:nvSpPr>
        <p:spPr>
          <a:xfrm>
            <a:off x="4663960" y="6123212"/>
            <a:ext cx="1159173" cy="346762"/>
          </a:xfrm>
          <a:prstGeom prst="rect">
            <a:avLst/>
          </a:prstGeom>
          <a:noFill/>
        </p:spPr>
        <p:txBody>
          <a:bodyPr wrap="square" lIns="130048" tIns="65024" rIns="130048" bIns="65024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Arial"/>
              </a:rPr>
              <a:t>0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17587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SOV &amp; SENTIMENT</a:t>
            </a:r>
            <a:endParaRPr lang="id-ID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AE27F31F-A496-2949-9B0A-2DE5D9371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846614"/>
              </p:ext>
            </p:extLst>
          </p:nvPr>
        </p:nvGraphicFramePr>
        <p:xfrm>
          <a:off x="496376" y="2002034"/>
          <a:ext cx="4800600" cy="3712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11CF0153-2EA4-0941-9F8A-328308D317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851739"/>
              </p:ext>
            </p:extLst>
          </p:nvPr>
        </p:nvGraphicFramePr>
        <p:xfrm>
          <a:off x="8006202" y="2374105"/>
          <a:ext cx="4124077" cy="2760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CD091B06-F4A1-4DD5-B061-4A38DE9C09BF}"/>
              </a:ext>
            </a:extLst>
          </p:cNvPr>
          <p:cNvSpPr/>
          <p:nvPr/>
        </p:nvSpPr>
        <p:spPr>
          <a:xfrm>
            <a:off x="7654205" y="1570630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SENTIMENT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11CF0153-2EA4-0941-9F8A-328308D317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996391"/>
              </p:ext>
            </p:extLst>
          </p:nvPr>
        </p:nvGraphicFramePr>
        <p:xfrm>
          <a:off x="5424739" y="2481911"/>
          <a:ext cx="4124077" cy="2760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ounded Rectangle 28">
            <a:extLst>
              <a:ext uri="{FF2B5EF4-FFF2-40B4-BE49-F238E27FC236}">
                <a16:creationId xmlns:a16="http://schemas.microsoft.com/office/drawing/2014/main" id="{CD091B06-F4A1-4DD5-B061-4A38DE9C09BF}"/>
              </a:ext>
            </a:extLst>
          </p:cNvPr>
          <p:cNvSpPr/>
          <p:nvPr/>
        </p:nvSpPr>
        <p:spPr>
          <a:xfrm>
            <a:off x="1836111" y="1570629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SOV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204" y="4949760"/>
            <a:ext cx="1728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Nilai Sentiment: -94</a:t>
            </a:r>
            <a:r>
              <a:rPr lang="en-ID" sz="1200" dirty="0">
                <a:solidFill>
                  <a:srgbClr val="000000"/>
                </a:solidFill>
                <a:latin typeface="Calibri" panose="020F0502020204030204" pitchFamily="34" charset="0"/>
              </a:rPr>
              <a:t>,82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38358" y="4949760"/>
            <a:ext cx="1764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354" fontAlgn="b"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Nilai Sentiment: </a:t>
            </a:r>
            <a:r>
              <a:rPr lang="en-ID" sz="1200" dirty="0">
                <a:solidFill>
                  <a:srgbClr val="000000"/>
                </a:solidFill>
                <a:latin typeface="Calibri" panose="020F0502020204030204" pitchFamily="34" charset="0"/>
              </a:rPr>
              <a:t>-52,18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762782" y="5503979"/>
            <a:ext cx="1046119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Perbincangan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terkait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BNI (59,69%),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banyak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BRI (40,31%),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nilai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sentiment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BRI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positif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dibanding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BNI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125312" y="754692"/>
            <a:ext cx="1871162" cy="296023"/>
            <a:chOff x="3901087" y="6365599"/>
            <a:chExt cx="1803000" cy="239746"/>
          </a:xfrm>
        </p:grpSpPr>
        <p:sp>
          <p:nvSpPr>
            <p:cNvPr id="18" name="Rectangle 17"/>
            <p:cNvSpPr/>
            <p:nvPr/>
          </p:nvSpPr>
          <p:spPr>
            <a:xfrm>
              <a:off x="3901087" y="6385369"/>
              <a:ext cx="182562" cy="18256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48633" y="6385797"/>
              <a:ext cx="165965" cy="18256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57736" y="6365599"/>
              <a:ext cx="504480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BRI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91179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BNI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17769" y="750928"/>
            <a:ext cx="2874968" cy="296022"/>
            <a:chOff x="3745603" y="6365600"/>
            <a:chExt cx="2770236" cy="239745"/>
          </a:xfrm>
        </p:grpSpPr>
        <p:sp>
          <p:nvSpPr>
            <p:cNvPr id="25" name="Rectangle 24"/>
            <p:cNvSpPr/>
            <p:nvPr/>
          </p:nvSpPr>
          <p:spPr>
            <a:xfrm>
              <a:off x="3745603" y="6385369"/>
              <a:ext cx="182562" cy="1825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90551" y="6380592"/>
              <a:ext cx="182562" cy="18256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28165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Netral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Positif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53055" y="6378597"/>
              <a:ext cx="662784" cy="22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Negatif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50079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BREAKDOWN &amp; SENTIMENT</a:t>
            </a:r>
            <a:endParaRPr lang="id-ID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0004291" y="754669"/>
            <a:ext cx="2166999" cy="296017"/>
            <a:chOff x="3784474" y="6365603"/>
            <a:chExt cx="2088057" cy="239742"/>
          </a:xfrm>
        </p:grpSpPr>
        <p:sp>
          <p:nvSpPr>
            <p:cNvPr id="18" name="Rectangle 17"/>
            <p:cNvSpPr/>
            <p:nvPr/>
          </p:nvSpPr>
          <p:spPr>
            <a:xfrm>
              <a:off x="3784474" y="6385369"/>
              <a:ext cx="182562" cy="18256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17076" y="6385797"/>
              <a:ext cx="165965" cy="18256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67036" y="6365603"/>
              <a:ext cx="850059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Facebook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59623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Twitter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17769" y="750928"/>
            <a:ext cx="2874968" cy="296022"/>
            <a:chOff x="3745603" y="6365600"/>
            <a:chExt cx="2770236" cy="239745"/>
          </a:xfrm>
        </p:grpSpPr>
        <p:sp>
          <p:nvSpPr>
            <p:cNvPr id="25" name="Rectangle 24"/>
            <p:cNvSpPr/>
            <p:nvPr/>
          </p:nvSpPr>
          <p:spPr>
            <a:xfrm>
              <a:off x="3745603" y="6385369"/>
              <a:ext cx="182562" cy="1825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90551" y="6380592"/>
              <a:ext cx="182562" cy="18256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28165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Netral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Positif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53055" y="6378597"/>
              <a:ext cx="662784" cy="22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Negatif</a:t>
              </a: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1090087" y="1730362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SOCIAL MEDIA BREAKDOWN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335568"/>
              </p:ext>
            </p:extLst>
          </p:nvPr>
        </p:nvGraphicFramePr>
        <p:xfrm>
          <a:off x="633883" y="2679623"/>
          <a:ext cx="3568075" cy="2726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427260"/>
              </p:ext>
            </p:extLst>
          </p:nvPr>
        </p:nvGraphicFramePr>
        <p:xfrm>
          <a:off x="4337424" y="2714087"/>
          <a:ext cx="3729439" cy="2726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961190"/>
              </p:ext>
            </p:extLst>
          </p:nvPr>
        </p:nvGraphicFramePr>
        <p:xfrm>
          <a:off x="8183558" y="2706117"/>
          <a:ext cx="3729439" cy="2726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Rounded Rectangle 35"/>
          <p:cNvSpPr/>
          <p:nvPr/>
        </p:nvSpPr>
        <p:spPr>
          <a:xfrm>
            <a:off x="6766529" y="1730361"/>
            <a:ext cx="2815822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SENTIMENT BY SOCIAL MEDIA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273" y="2428916"/>
            <a:ext cx="1106928" cy="36113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136" y="2428915"/>
            <a:ext cx="1531981" cy="361135"/>
          </a:xfrm>
          <a:prstGeom prst="rect">
            <a:avLst/>
          </a:prstGeom>
        </p:spPr>
      </p:pic>
      <p:sp>
        <p:nvSpPr>
          <p:cNvPr id="33" name="Footer Placeholder 3"/>
          <p:cNvSpPr txBox="1">
            <a:spLocks/>
          </p:cNvSpPr>
          <p:nvPr/>
        </p:nvSpPr>
        <p:spPr>
          <a:xfrm>
            <a:off x="331573" y="5421482"/>
            <a:ext cx="1163571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kali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BNI dan BRI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banyak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dibicarakan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Twitter.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Jumlah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keluhan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BNI di twitter dan di FB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sedikit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BRI. Dan BRI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unggul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sentiment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positifnya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740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TALKER &amp; TOP INFLUENCER</a:t>
            </a:r>
            <a:endParaRPr lang="id-ID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60" y="737053"/>
            <a:ext cx="1469998" cy="47958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76" y="737053"/>
            <a:ext cx="2034468" cy="47958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6101302" y="1151010"/>
            <a:ext cx="0" cy="5063675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853995" y="1528656"/>
            <a:ext cx="1706901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TALKER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461848" y="1528656"/>
            <a:ext cx="1706901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INFLUENCER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816801" y="1512269"/>
            <a:ext cx="1706901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TALKER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9424654" y="1512269"/>
            <a:ext cx="1706901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INFLUENCER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C9AF9C-C0DE-4A1E-A2F7-CB67C2A43127}"/>
              </a:ext>
            </a:extLst>
          </p:cNvPr>
          <p:cNvGrpSpPr/>
          <p:nvPr/>
        </p:nvGrpSpPr>
        <p:grpSpPr>
          <a:xfrm>
            <a:off x="7821649" y="292568"/>
            <a:ext cx="2874968" cy="296022"/>
            <a:chOff x="3745603" y="6365600"/>
            <a:chExt cx="2770236" cy="2397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F0EE50-02AF-462F-8366-93D91B82B6E8}"/>
                </a:ext>
              </a:extLst>
            </p:cNvPr>
            <p:cNvSpPr/>
            <p:nvPr/>
          </p:nvSpPr>
          <p:spPr>
            <a:xfrm>
              <a:off x="3745603" y="6385369"/>
              <a:ext cx="182562" cy="1825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A53D45-FB6F-4752-B58B-1BE2FD41E1C2}"/>
                </a:ext>
              </a:extLst>
            </p:cNvPr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C392C3-17A2-435C-A467-29FFE9C6BE50}"/>
                </a:ext>
              </a:extLst>
            </p:cNvPr>
            <p:cNvSpPr/>
            <p:nvPr/>
          </p:nvSpPr>
          <p:spPr>
            <a:xfrm>
              <a:off x="5690551" y="6380592"/>
              <a:ext cx="182562" cy="18256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95AA6B-D9C0-49FC-8842-77CF1FF8D1F3}"/>
                </a:ext>
              </a:extLst>
            </p:cNvPr>
            <p:cNvSpPr txBox="1"/>
            <p:nvPr/>
          </p:nvSpPr>
          <p:spPr>
            <a:xfrm>
              <a:off x="3928165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Netral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1CE819-D5FA-4DEC-946F-297256D71349}"/>
                </a:ext>
              </a:extLst>
            </p:cNvPr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Positif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1C6322-F49B-4927-A6BB-23C5D3015990}"/>
                </a:ext>
              </a:extLst>
            </p:cNvPr>
            <p:cNvSpPr txBox="1"/>
            <p:nvPr/>
          </p:nvSpPr>
          <p:spPr>
            <a:xfrm>
              <a:off x="5853055" y="6378597"/>
              <a:ext cx="662784" cy="22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Negatif</a:t>
              </a: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98377"/>
              </p:ext>
            </p:extLst>
          </p:nvPr>
        </p:nvGraphicFramePr>
        <p:xfrm>
          <a:off x="160209" y="1982328"/>
          <a:ext cx="2760532" cy="12416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COUNT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vousyeriese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terkudet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netflixjuseyo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76406"/>
              </p:ext>
            </p:extLst>
          </p:nvPr>
        </p:nvGraphicFramePr>
        <p:xfrm>
          <a:off x="142440" y="3454537"/>
          <a:ext cx="2762819" cy="12255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80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COUNT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25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BangOji_SEO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25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shofiasks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25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kris_nandaa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514978"/>
              </p:ext>
            </p:extLst>
          </p:nvPr>
        </p:nvGraphicFramePr>
        <p:xfrm>
          <a:off x="149412" y="4895591"/>
          <a:ext cx="2777491" cy="12289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5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COUNT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Ddaelldada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83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Neng492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cilioildimsum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984337"/>
              </p:ext>
            </p:extLst>
          </p:nvPr>
        </p:nvGraphicFramePr>
        <p:xfrm>
          <a:off x="3005070" y="3454538"/>
          <a:ext cx="3035068" cy="12255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0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FOLLOWER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PT_Transjakarta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404.918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jawapos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259.136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PRFMnews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257.164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978503"/>
              </p:ext>
            </p:extLst>
          </p:nvPr>
        </p:nvGraphicFramePr>
        <p:xfrm>
          <a:off x="3004312" y="4895591"/>
          <a:ext cx="3035067" cy="12577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0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FOLLOWER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Ddaelldada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mahasagita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cilioildimsum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04CA812-929A-4677-81AC-936DAE3F6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452833"/>
              </p:ext>
            </p:extLst>
          </p:nvPr>
        </p:nvGraphicFramePr>
        <p:xfrm>
          <a:off x="3004312" y="1991778"/>
          <a:ext cx="3013419" cy="12416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FOLLOWER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detikcom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16.440.531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kompascom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7.940.229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liputan6dotcom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3.829.879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729605"/>
              </p:ext>
            </p:extLst>
          </p:nvPr>
        </p:nvGraphicFramePr>
        <p:xfrm>
          <a:off x="6167638" y="2012373"/>
          <a:ext cx="2760532" cy="121159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254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COUNT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113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bulekkuu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113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accprem2920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113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shokineeds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479840"/>
              </p:ext>
            </p:extLst>
          </p:nvPr>
        </p:nvGraphicFramePr>
        <p:xfrm>
          <a:off x="6149869" y="3484580"/>
          <a:ext cx="2762819" cy="12439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COUNT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85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verinaveri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85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annisamal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85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Humasngampilan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971890"/>
              </p:ext>
            </p:extLst>
          </p:nvPr>
        </p:nvGraphicFramePr>
        <p:xfrm>
          <a:off x="6156841" y="4925634"/>
          <a:ext cx="2777491" cy="12289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5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COUNT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RacunBelanja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83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katalogpromosi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merdekadotcom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40210"/>
              </p:ext>
            </p:extLst>
          </p:nvPr>
        </p:nvGraphicFramePr>
        <p:xfrm>
          <a:off x="9012499" y="3484581"/>
          <a:ext cx="3035068" cy="12255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0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FOLLOWER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detikfinance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570.963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PRFMnews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256.869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BPJSKesehatanRI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185.908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912217"/>
              </p:ext>
            </p:extLst>
          </p:nvPr>
        </p:nvGraphicFramePr>
        <p:xfrm>
          <a:off x="9011741" y="4956947"/>
          <a:ext cx="3035067" cy="12577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0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FOLLOWER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detikcom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16.431.953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IndonesiaGaruda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3.411.947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KapanLagicom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2.090.299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04CA812-929A-4677-81AC-936DAE3F6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0782"/>
              </p:ext>
            </p:extLst>
          </p:nvPr>
        </p:nvGraphicFramePr>
        <p:xfrm>
          <a:off x="9011741" y="2021821"/>
          <a:ext cx="3013419" cy="12416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USERNAME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300" dirty="0"/>
                        <a:t>FOLLOWER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detikcom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16.431.967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kompascom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7.932.564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VIVAcoid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4.268.021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03422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52215"/>
              </p:ext>
            </p:extLst>
          </p:nvPr>
        </p:nvGraphicFramePr>
        <p:xfrm>
          <a:off x="212842" y="1174319"/>
          <a:ext cx="5839024" cy="1719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7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NEUTRAL ISSUE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5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3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BNI dibicarakan netizen dengan dimention akun menfess di Twitter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75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Pertanyaan seputar internet dan mobile banking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75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Pertanyaan dan pembicaraan seputar transaksi menggunakan ATM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60" y="672885"/>
            <a:ext cx="1469998" cy="47958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76" y="672885"/>
            <a:ext cx="2034468" cy="479587"/>
          </a:xfrm>
          <a:prstGeom prst="rect">
            <a:avLst/>
          </a:prstGeom>
        </p:spPr>
      </p:pic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002658"/>
              </p:ext>
            </p:extLst>
          </p:nvPr>
        </p:nvGraphicFramePr>
        <p:xfrm>
          <a:off x="212842" y="2933420"/>
          <a:ext cx="5839024" cy="15642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414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NEGATIVE ISSUE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247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3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seputar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internet dan mobile banking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36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terkait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CS Online yang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kurang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responsif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247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Kendala terkait transaksi menggunakan ATM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626763"/>
              </p:ext>
            </p:extLst>
          </p:nvPr>
        </p:nvGraphicFramePr>
        <p:xfrm>
          <a:off x="212842" y="4618737"/>
          <a:ext cx="5839024" cy="1921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81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POSITIVE</a:t>
                      </a:r>
                      <a:r>
                        <a:rPr lang="en-US" sz="13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ISSUE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TALKER</a:t>
                      </a:r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87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3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Apresiasi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positif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netizen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atas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informasi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diberikan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87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Pelayanan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bank BNI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dinilai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ramah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oleh netizen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87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Ucapan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belasungkawa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netizen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atas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meninggalnya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pimpinan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kantor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cabang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BNI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Mattoangin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314335"/>
              </p:ext>
            </p:extLst>
          </p:nvPr>
        </p:nvGraphicFramePr>
        <p:xfrm>
          <a:off x="6097302" y="1179768"/>
          <a:ext cx="5839024" cy="1612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54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NEUTRAL ISSUE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3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Pertanyaan dan pembicaraan seputar BPUM UMKM BRI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Pertanyaan dan pembicaraan seputar pengajuan dan pencairan KUR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Pertanyaan dan pembicaraan seputar pembukaan rekening BRI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439369"/>
              </p:ext>
            </p:extLst>
          </p:nvPr>
        </p:nvGraphicFramePr>
        <p:xfrm>
          <a:off x="6099700" y="2936846"/>
          <a:ext cx="5839024" cy="16327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52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NEGATIVE ISSUE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0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3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 terkait CS Online yang kurang responsif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40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 seputar internet dan mobile banking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40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Kendala terkait transaksi menggunakan ATM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0971"/>
              </p:ext>
            </p:extLst>
          </p:nvPr>
        </p:nvGraphicFramePr>
        <p:xfrm>
          <a:off x="6097302" y="4610538"/>
          <a:ext cx="5839024" cy="18152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03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POSITIVE</a:t>
                      </a:r>
                      <a:r>
                        <a:rPr lang="en-US" sz="13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ISSUE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TALKER</a:t>
                      </a:r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614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3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Ucapan selamat ulang tahun yang ke-125 dari netizen untuk BRI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614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Apresiasi positif netizen atas informasi yang diberikan CS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614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3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Do'a dari netizen agar Bank BRI selalu Sukses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972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SAMPLE CONVERSATION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F056763-7355-4707-891B-89180668B8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22" y="805235"/>
            <a:ext cx="320400" cy="320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47917" y="3430614"/>
            <a:ext cx="118641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6" y="793770"/>
            <a:ext cx="921441" cy="30062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8" y="3683510"/>
            <a:ext cx="1161359" cy="2737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9A3F643-D080-6C48-9C62-63FE81AE2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79" y="763810"/>
            <a:ext cx="320400" cy="320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9A3F643-D080-6C48-9C62-63FE81AE2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97" y="2139432"/>
            <a:ext cx="320400" cy="320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9A3F643-D080-6C48-9C62-63FE81AE2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89" y="761540"/>
            <a:ext cx="320400" cy="32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24745E-179B-4C10-AE0E-3CA55A3EBB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35" y="3560722"/>
            <a:ext cx="320400" cy="320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FD2D02A-5D7B-44B7-9FE0-3BDF7876D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92" y="5104230"/>
            <a:ext cx="320400" cy="320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9E07BC3-DAD0-4B30-B97E-DBBB415BD1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39" y="5008485"/>
            <a:ext cx="320400" cy="320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153DAC-7BF0-4A03-BF83-05AE42F82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34" y="3636878"/>
            <a:ext cx="320400" cy="320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431CFB-C0E2-E849-98DD-F6866CA285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6" y="2177428"/>
            <a:ext cx="320400" cy="320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09DDA2-ADBF-4BAA-81E4-C966D7D638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29" y="3533054"/>
            <a:ext cx="320400" cy="32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CE716F-1727-43D9-9653-333AE3293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485" y="2130899"/>
            <a:ext cx="3335004" cy="925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0010AB-A07E-4762-B00C-1AB76B7C9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944" y="2170681"/>
            <a:ext cx="2879761" cy="885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1346EF-5F5A-43EC-99F8-4457C7A6E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6672" y="769656"/>
            <a:ext cx="3288627" cy="818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AF8A66-22F5-4F41-9AA6-9BF97A2BCB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5862" y="767706"/>
            <a:ext cx="3192345" cy="7827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F3B161-989D-47B8-9E3D-4646B02A20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3949" y="789056"/>
            <a:ext cx="2879762" cy="9512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5A32A0-B119-4F18-A1D3-4CFBA21B4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494" y="3562909"/>
            <a:ext cx="3216778" cy="10999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E43CC8-28A3-4571-9B38-1DB7D65341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0578" y="5104230"/>
            <a:ext cx="2879761" cy="11090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98A5C2-E8F7-4353-A3AB-EB1BA7ECA9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9279" y="3502073"/>
            <a:ext cx="3055610" cy="138021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D538EB0-FF23-4C10-AA9A-94263D1F57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9279" y="5008485"/>
            <a:ext cx="3499482" cy="10029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A0124D1-0294-43FB-9A37-AFF3117D6E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7442" y="3610237"/>
            <a:ext cx="2668468" cy="9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671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6EF472-715F-4ACE-A0EC-40A5D8F90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E233FC-FD96-44B9-9AB7-1D379DEB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SERVICE</a:t>
            </a:r>
            <a:endParaRPr lang="en-GB" dirty="0"/>
          </a:p>
        </p:txBody>
      </p:sp>
      <p:sp>
        <p:nvSpPr>
          <p:cNvPr id="5" name="Rounded Rectangle 40">
            <a:extLst>
              <a:ext uri="{FF2B5EF4-FFF2-40B4-BE49-F238E27FC236}">
                <a16:creationId xmlns:a16="http://schemas.microsoft.com/office/drawing/2014/main" id="{387B1296-13F2-4C07-80B5-B04456EB017E}"/>
              </a:ext>
            </a:extLst>
          </p:cNvPr>
          <p:cNvSpPr/>
          <p:nvPr/>
        </p:nvSpPr>
        <p:spPr>
          <a:xfrm>
            <a:off x="4885901" y="1004651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ATM</a:t>
            </a:r>
          </a:p>
        </p:txBody>
      </p:sp>
      <p:sp>
        <p:nvSpPr>
          <p:cNvPr id="6" name="Rounded Rectangle 40">
            <a:extLst>
              <a:ext uri="{FF2B5EF4-FFF2-40B4-BE49-F238E27FC236}">
                <a16:creationId xmlns:a16="http://schemas.microsoft.com/office/drawing/2014/main" id="{16385B24-55BE-4F09-AD50-5B8DA3B6A03B}"/>
              </a:ext>
            </a:extLst>
          </p:cNvPr>
          <p:cNvSpPr/>
          <p:nvPr/>
        </p:nvSpPr>
        <p:spPr>
          <a:xfrm>
            <a:off x="8552786" y="1006281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KANTOR</a:t>
            </a:r>
            <a:r>
              <a:rPr kumimoji="0" lang="id-ID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CABANG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ounded Rectangle 40">
            <a:extLst>
              <a:ext uri="{FF2B5EF4-FFF2-40B4-BE49-F238E27FC236}">
                <a16:creationId xmlns:a16="http://schemas.microsoft.com/office/drawing/2014/main" id="{271A160A-1F80-4E59-94FA-2D70C142395D}"/>
              </a:ext>
            </a:extLst>
          </p:cNvPr>
          <p:cNvSpPr/>
          <p:nvPr/>
        </p:nvSpPr>
        <p:spPr>
          <a:xfrm>
            <a:off x="1125865" y="1004651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d-ID" sz="1600" dirty="0">
                <a:solidFill>
                  <a:prstClr val="white"/>
                </a:solidFill>
              </a:rPr>
              <a:t>CUST</a:t>
            </a:r>
            <a:r>
              <a:rPr lang="en-US" sz="1600" dirty="0">
                <a:solidFill>
                  <a:prstClr val="white"/>
                </a:solidFill>
              </a:rPr>
              <a:t>OM</a:t>
            </a:r>
            <a:r>
              <a:rPr lang="id-ID" sz="1600" dirty="0">
                <a:solidFill>
                  <a:prstClr val="white"/>
                </a:solidFill>
              </a:rPr>
              <a:t>ER SERVICE ONLINE</a:t>
            </a:r>
          </a:p>
        </p:txBody>
      </p:sp>
      <p:sp>
        <p:nvSpPr>
          <p:cNvPr id="8" name="Rounded Rectangle 40">
            <a:extLst>
              <a:ext uri="{FF2B5EF4-FFF2-40B4-BE49-F238E27FC236}">
                <a16:creationId xmlns:a16="http://schemas.microsoft.com/office/drawing/2014/main" id="{EDE184C5-0CB5-4AF6-BB85-F146F4F70355}"/>
              </a:ext>
            </a:extLst>
          </p:cNvPr>
          <p:cNvSpPr/>
          <p:nvPr/>
        </p:nvSpPr>
        <p:spPr>
          <a:xfrm>
            <a:off x="1125865" y="3666886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d-ID" sz="1600" dirty="0">
                <a:solidFill>
                  <a:prstClr val="white"/>
                </a:solidFill>
              </a:rPr>
              <a:t>MOBILE BANKING</a:t>
            </a:r>
          </a:p>
        </p:txBody>
      </p:sp>
      <p:sp>
        <p:nvSpPr>
          <p:cNvPr id="9" name="Rounded Rectangle 40">
            <a:extLst>
              <a:ext uri="{FF2B5EF4-FFF2-40B4-BE49-F238E27FC236}">
                <a16:creationId xmlns:a16="http://schemas.microsoft.com/office/drawing/2014/main" id="{A6A52AA0-9A28-4949-9D46-2AC1F15659A2}"/>
              </a:ext>
            </a:extLst>
          </p:cNvPr>
          <p:cNvSpPr/>
          <p:nvPr/>
        </p:nvSpPr>
        <p:spPr>
          <a:xfrm>
            <a:off x="4812701" y="3666886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600" dirty="0">
                <a:solidFill>
                  <a:prstClr val="white"/>
                </a:solidFill>
              </a:rPr>
              <a:t>INTERNET BANKING</a:t>
            </a:r>
            <a:endParaRPr lang="id-ID" sz="1600" dirty="0">
              <a:solidFill>
                <a:prstClr val="white"/>
              </a:solidFill>
            </a:endParaRPr>
          </a:p>
        </p:txBody>
      </p:sp>
      <p:sp>
        <p:nvSpPr>
          <p:cNvPr id="10" name="Rounded Rectangle 40">
            <a:extLst>
              <a:ext uri="{FF2B5EF4-FFF2-40B4-BE49-F238E27FC236}">
                <a16:creationId xmlns:a16="http://schemas.microsoft.com/office/drawing/2014/main" id="{B91DBB3B-7F65-47FA-8356-65B1E9642C61}"/>
              </a:ext>
            </a:extLst>
          </p:cNvPr>
          <p:cNvSpPr/>
          <p:nvPr/>
        </p:nvSpPr>
        <p:spPr>
          <a:xfrm>
            <a:off x="8519988" y="3666886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BIAYA ADMIN</a:t>
            </a:r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9BD875D8-D1EE-4632-BFC3-75A607960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164962"/>
              </p:ext>
            </p:extLst>
          </p:nvPr>
        </p:nvGraphicFramePr>
        <p:xfrm>
          <a:off x="8855095" y="1374860"/>
          <a:ext cx="2021741" cy="2171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CE7B8FD5-4541-46C1-8C92-0BCA5F1718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416154"/>
              </p:ext>
            </p:extLst>
          </p:nvPr>
        </p:nvGraphicFramePr>
        <p:xfrm>
          <a:off x="1480922" y="1450755"/>
          <a:ext cx="2021741" cy="2171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F90118AC-69F9-41A2-8A03-FF73ADCD139C}"/>
              </a:ext>
            </a:extLst>
          </p:cNvPr>
          <p:cNvGrpSpPr/>
          <p:nvPr/>
        </p:nvGrpSpPr>
        <p:grpSpPr>
          <a:xfrm>
            <a:off x="8795475" y="282955"/>
            <a:ext cx="1871162" cy="296023"/>
            <a:chOff x="3901087" y="6365599"/>
            <a:chExt cx="1803000" cy="23974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042606-8322-4618-9AF2-DFFA4AA29D1E}"/>
                </a:ext>
              </a:extLst>
            </p:cNvPr>
            <p:cNvSpPr/>
            <p:nvPr/>
          </p:nvSpPr>
          <p:spPr>
            <a:xfrm>
              <a:off x="3901087" y="6385369"/>
              <a:ext cx="182562" cy="18256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8A2AA9-1185-4EEF-8723-4AE94080BBD3}"/>
                </a:ext>
              </a:extLst>
            </p:cNvPr>
            <p:cNvSpPr/>
            <p:nvPr/>
          </p:nvSpPr>
          <p:spPr>
            <a:xfrm>
              <a:off x="4648633" y="6385797"/>
              <a:ext cx="165965" cy="18256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199CCB-8EFD-4234-BF5D-39A249D68716}"/>
                </a:ext>
              </a:extLst>
            </p:cNvPr>
            <p:cNvSpPr txBox="1"/>
            <p:nvPr/>
          </p:nvSpPr>
          <p:spPr>
            <a:xfrm>
              <a:off x="4057736" y="6365599"/>
              <a:ext cx="504480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BRI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F91D77-76C7-4E7C-A130-EFF27CA16B69}"/>
                </a:ext>
              </a:extLst>
            </p:cNvPr>
            <p:cNvSpPr txBox="1"/>
            <p:nvPr/>
          </p:nvSpPr>
          <p:spPr>
            <a:xfrm>
              <a:off x="4791179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BNI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F36FB3-5310-4E57-9A96-6D0506C1CB3C}"/>
              </a:ext>
            </a:extLst>
          </p:cNvPr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5">
            <a:extLst>
              <a:ext uri="{FF2B5EF4-FFF2-40B4-BE49-F238E27FC236}">
                <a16:creationId xmlns:a16="http://schemas.microsoft.com/office/drawing/2014/main" id="{786F132F-A972-4541-99FB-0C2F69A64A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654577"/>
              </p:ext>
            </p:extLst>
          </p:nvPr>
        </p:nvGraphicFramePr>
        <p:xfrm>
          <a:off x="5188209" y="1373230"/>
          <a:ext cx="2021741" cy="2171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ontent Placeholder 5">
            <a:extLst>
              <a:ext uri="{FF2B5EF4-FFF2-40B4-BE49-F238E27FC236}">
                <a16:creationId xmlns:a16="http://schemas.microsoft.com/office/drawing/2014/main" id="{B9A1E596-5489-46F3-9233-903E63C382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5902149"/>
              </p:ext>
            </p:extLst>
          </p:nvPr>
        </p:nvGraphicFramePr>
        <p:xfrm>
          <a:off x="1437605" y="1427783"/>
          <a:ext cx="2021741" cy="2171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6" name="Content Placeholder 5">
            <a:extLst>
              <a:ext uri="{FF2B5EF4-FFF2-40B4-BE49-F238E27FC236}">
                <a16:creationId xmlns:a16="http://schemas.microsoft.com/office/drawing/2014/main" id="{43EDC976-F4CB-458D-BF0D-8C7E63F80F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5164962"/>
              </p:ext>
            </p:extLst>
          </p:nvPr>
        </p:nvGraphicFramePr>
        <p:xfrm>
          <a:off x="8855095" y="1373230"/>
          <a:ext cx="2021741" cy="2171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7" name="Content Placeholder 5">
            <a:extLst>
              <a:ext uri="{FF2B5EF4-FFF2-40B4-BE49-F238E27FC236}">
                <a16:creationId xmlns:a16="http://schemas.microsoft.com/office/drawing/2014/main" id="{E890F785-D57D-4029-95BC-614C26BFE4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1750887"/>
              </p:ext>
            </p:extLst>
          </p:nvPr>
        </p:nvGraphicFramePr>
        <p:xfrm>
          <a:off x="8822457" y="1391333"/>
          <a:ext cx="2021741" cy="2171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8" name="Content Placeholder 5">
            <a:extLst>
              <a:ext uri="{FF2B5EF4-FFF2-40B4-BE49-F238E27FC236}">
                <a16:creationId xmlns:a16="http://schemas.microsoft.com/office/drawing/2014/main" id="{6B548B39-3F91-4EA8-8A6A-A9A47B9832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502223"/>
              </p:ext>
            </p:extLst>
          </p:nvPr>
        </p:nvGraphicFramePr>
        <p:xfrm>
          <a:off x="1428114" y="4080309"/>
          <a:ext cx="2021741" cy="2171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9" name="Content Placeholder 5">
            <a:extLst>
              <a:ext uri="{FF2B5EF4-FFF2-40B4-BE49-F238E27FC236}">
                <a16:creationId xmlns:a16="http://schemas.microsoft.com/office/drawing/2014/main" id="{0B657AC5-93BF-4C0D-8972-E7ED5CE27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801002"/>
              </p:ext>
            </p:extLst>
          </p:nvPr>
        </p:nvGraphicFramePr>
        <p:xfrm>
          <a:off x="5085129" y="4080308"/>
          <a:ext cx="2021741" cy="2171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0" name="Content Placeholder 5">
            <a:extLst>
              <a:ext uri="{FF2B5EF4-FFF2-40B4-BE49-F238E27FC236}">
                <a16:creationId xmlns:a16="http://schemas.microsoft.com/office/drawing/2014/main" id="{CE5C033F-CB82-4113-ABD2-FC1883972C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44201"/>
              </p:ext>
            </p:extLst>
          </p:nvPr>
        </p:nvGraphicFramePr>
        <p:xfrm>
          <a:off x="8822457" y="4080307"/>
          <a:ext cx="2021741" cy="2171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080524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1FECA-5B43-4AC8-A2EB-8E4A89D7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A81F67-BFD5-461C-8401-8EC016C9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TALKER BY SERVICE</a:t>
            </a:r>
            <a:endParaRPr lang="en-GB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38A3235-6175-4B1D-A875-600B037524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415274"/>
              </p:ext>
            </p:extLst>
          </p:nvPr>
        </p:nvGraphicFramePr>
        <p:xfrm>
          <a:off x="838010" y="1417985"/>
          <a:ext cx="3243052" cy="201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8470377B-F311-4EAE-B357-C43FD096E6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5485213"/>
              </p:ext>
            </p:extLst>
          </p:nvPr>
        </p:nvGraphicFramePr>
        <p:xfrm>
          <a:off x="8319184" y="1417984"/>
          <a:ext cx="3243052" cy="201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ACC13251-D108-40B9-BBFE-BE86E6BE9A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3120570"/>
              </p:ext>
            </p:extLst>
          </p:nvPr>
        </p:nvGraphicFramePr>
        <p:xfrm>
          <a:off x="904890" y="4190402"/>
          <a:ext cx="3243052" cy="201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Rounded Rectangle 40">
            <a:extLst>
              <a:ext uri="{FF2B5EF4-FFF2-40B4-BE49-F238E27FC236}">
                <a16:creationId xmlns:a16="http://schemas.microsoft.com/office/drawing/2014/main" id="{9A2A717A-4C49-404F-B93D-531E6EDB1A27}"/>
              </a:ext>
            </a:extLst>
          </p:cNvPr>
          <p:cNvSpPr/>
          <p:nvPr/>
        </p:nvSpPr>
        <p:spPr>
          <a:xfrm>
            <a:off x="4744308" y="891870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ATM</a:t>
            </a:r>
          </a:p>
        </p:txBody>
      </p:sp>
      <p:sp>
        <p:nvSpPr>
          <p:cNvPr id="19" name="Rounded Rectangle 40">
            <a:extLst>
              <a:ext uri="{FF2B5EF4-FFF2-40B4-BE49-F238E27FC236}">
                <a16:creationId xmlns:a16="http://schemas.microsoft.com/office/drawing/2014/main" id="{B9E7D7E7-70F1-471D-8749-7DE0E2926AC6}"/>
              </a:ext>
            </a:extLst>
          </p:cNvPr>
          <p:cNvSpPr/>
          <p:nvPr/>
        </p:nvSpPr>
        <p:spPr>
          <a:xfrm>
            <a:off x="8627531" y="894467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KANTOR CABANG</a:t>
            </a:r>
          </a:p>
        </p:txBody>
      </p:sp>
      <p:sp>
        <p:nvSpPr>
          <p:cNvPr id="20" name="Rounded Rectangle 40">
            <a:extLst>
              <a:ext uri="{FF2B5EF4-FFF2-40B4-BE49-F238E27FC236}">
                <a16:creationId xmlns:a16="http://schemas.microsoft.com/office/drawing/2014/main" id="{B3EA3114-863C-4EB3-9858-B4A18F6692C9}"/>
              </a:ext>
            </a:extLst>
          </p:cNvPr>
          <p:cNvSpPr/>
          <p:nvPr/>
        </p:nvSpPr>
        <p:spPr>
          <a:xfrm>
            <a:off x="1077964" y="892511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d-ID" sz="1600" dirty="0">
                <a:solidFill>
                  <a:prstClr val="white"/>
                </a:solidFill>
              </a:rPr>
              <a:t>CUST</a:t>
            </a:r>
            <a:r>
              <a:rPr lang="en-US" sz="1600" dirty="0">
                <a:solidFill>
                  <a:prstClr val="white"/>
                </a:solidFill>
              </a:rPr>
              <a:t>OM</a:t>
            </a:r>
            <a:r>
              <a:rPr lang="id-ID" sz="1600" dirty="0">
                <a:solidFill>
                  <a:prstClr val="white"/>
                </a:solidFill>
              </a:rPr>
              <a:t>ER SERVICE ONLINE</a:t>
            </a:r>
          </a:p>
        </p:txBody>
      </p:sp>
      <p:sp>
        <p:nvSpPr>
          <p:cNvPr id="21" name="Rounded Rectangle 40">
            <a:extLst>
              <a:ext uri="{FF2B5EF4-FFF2-40B4-BE49-F238E27FC236}">
                <a16:creationId xmlns:a16="http://schemas.microsoft.com/office/drawing/2014/main" id="{4EBD24FC-AE2F-4884-BC3C-D4F6DD957A57}"/>
              </a:ext>
            </a:extLst>
          </p:cNvPr>
          <p:cNvSpPr/>
          <p:nvPr/>
        </p:nvSpPr>
        <p:spPr>
          <a:xfrm>
            <a:off x="1162162" y="3666886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id-ID" sz="1600" dirty="0">
                <a:solidFill>
                  <a:prstClr val="white"/>
                </a:solidFill>
              </a:rPr>
              <a:t>MOBILE BANKING</a:t>
            </a:r>
          </a:p>
        </p:txBody>
      </p:sp>
      <p:sp>
        <p:nvSpPr>
          <p:cNvPr id="22" name="Rounded Rectangle 40">
            <a:extLst>
              <a:ext uri="{FF2B5EF4-FFF2-40B4-BE49-F238E27FC236}">
                <a16:creationId xmlns:a16="http://schemas.microsoft.com/office/drawing/2014/main" id="{9DEB0B8D-BB7F-43EB-AA1B-6A385B1B3037}"/>
              </a:ext>
            </a:extLst>
          </p:cNvPr>
          <p:cNvSpPr/>
          <p:nvPr/>
        </p:nvSpPr>
        <p:spPr>
          <a:xfrm>
            <a:off x="4812701" y="3666886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600" dirty="0">
                <a:solidFill>
                  <a:prstClr val="white"/>
                </a:solidFill>
              </a:rPr>
              <a:t>INTERNET BANKING</a:t>
            </a:r>
            <a:endParaRPr lang="id-ID" sz="1600" dirty="0">
              <a:solidFill>
                <a:prstClr val="white"/>
              </a:solidFill>
            </a:endParaRPr>
          </a:p>
        </p:txBody>
      </p: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id="{AA82E458-4C25-49C0-B0B0-DE78CD4B2E11}"/>
              </a:ext>
            </a:extLst>
          </p:cNvPr>
          <p:cNvSpPr/>
          <p:nvPr/>
        </p:nvSpPr>
        <p:spPr>
          <a:xfrm>
            <a:off x="8519988" y="3666886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BIAYA ADMIN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8B75E1-C0F0-4C0A-AF50-4414894A8398}"/>
              </a:ext>
            </a:extLst>
          </p:cNvPr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C5B664-121D-4DCD-A9FF-A2E23C56F762}"/>
              </a:ext>
            </a:extLst>
          </p:cNvPr>
          <p:cNvGrpSpPr/>
          <p:nvPr/>
        </p:nvGrpSpPr>
        <p:grpSpPr>
          <a:xfrm>
            <a:off x="7821649" y="292568"/>
            <a:ext cx="2874968" cy="296022"/>
            <a:chOff x="3745603" y="6365600"/>
            <a:chExt cx="2770236" cy="23974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6FBD4F-8E98-4577-BCFA-EEFB3D18B199}"/>
                </a:ext>
              </a:extLst>
            </p:cNvPr>
            <p:cNvSpPr/>
            <p:nvPr/>
          </p:nvSpPr>
          <p:spPr>
            <a:xfrm>
              <a:off x="3745603" y="6385369"/>
              <a:ext cx="182562" cy="1825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8F35E8-2AF4-43C7-8D6E-FADFDD7CA52F}"/>
                </a:ext>
              </a:extLst>
            </p:cNvPr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D180B0-7630-421E-B284-D938D44F0719}"/>
                </a:ext>
              </a:extLst>
            </p:cNvPr>
            <p:cNvSpPr/>
            <p:nvPr/>
          </p:nvSpPr>
          <p:spPr>
            <a:xfrm>
              <a:off x="5690551" y="6380592"/>
              <a:ext cx="182562" cy="18256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612AFB-C00A-4B3A-8CEF-BF211F622688}"/>
                </a:ext>
              </a:extLst>
            </p:cNvPr>
            <p:cNvSpPr txBox="1"/>
            <p:nvPr/>
          </p:nvSpPr>
          <p:spPr>
            <a:xfrm>
              <a:off x="3928165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Netral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C475D0-C238-474F-B55C-873956428A52}"/>
                </a:ext>
              </a:extLst>
            </p:cNvPr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Positif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46834C-45A6-499E-B7A0-D43F88A24EB9}"/>
                </a:ext>
              </a:extLst>
            </p:cNvPr>
            <p:cNvSpPr txBox="1"/>
            <p:nvPr/>
          </p:nvSpPr>
          <p:spPr>
            <a:xfrm>
              <a:off x="5853055" y="6378597"/>
              <a:ext cx="662784" cy="22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Negatif</a:t>
              </a:r>
            </a:p>
          </p:txBody>
        </p:sp>
      </p:grpSp>
      <p:graphicFrame>
        <p:nvGraphicFramePr>
          <p:cNvPr id="2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9229998"/>
              </p:ext>
            </p:extLst>
          </p:nvPr>
        </p:nvGraphicFramePr>
        <p:xfrm>
          <a:off x="4578597" y="1417984"/>
          <a:ext cx="3243052" cy="201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595983"/>
              </p:ext>
            </p:extLst>
          </p:nvPr>
        </p:nvGraphicFramePr>
        <p:xfrm>
          <a:off x="4504354" y="4190402"/>
          <a:ext cx="3243052" cy="201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5177754"/>
              </p:ext>
            </p:extLst>
          </p:nvPr>
        </p:nvGraphicFramePr>
        <p:xfrm>
          <a:off x="8313334" y="4247267"/>
          <a:ext cx="3243052" cy="201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67193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1573" y="244209"/>
            <a:ext cx="10335064" cy="373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SUMMARY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2832" y="5774490"/>
            <a:ext cx="5131559" cy="578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659663" y="870144"/>
            <a:ext cx="11002879" cy="54829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Pada </a:t>
            </a:r>
            <a:r>
              <a:rPr lang="en-US" sz="1600" dirty="0" err="1">
                <a:solidFill>
                  <a:schemeClr val="bg1"/>
                </a:solidFill>
              </a:rPr>
              <a:t>periode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, BNI </a:t>
            </a:r>
            <a:r>
              <a:rPr lang="en-US" sz="1600" dirty="0" err="1">
                <a:solidFill>
                  <a:schemeClr val="bg1"/>
                </a:solidFill>
              </a:rPr>
              <a:t>tidak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mengadakan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aktivasi</a:t>
            </a:r>
            <a:r>
              <a:rPr lang="en-US" sz="1600" dirty="0">
                <a:solidFill>
                  <a:schemeClr val="bg1"/>
                </a:solidFill>
              </a:rPr>
              <a:t>. Jika </a:t>
            </a:r>
            <a:r>
              <a:rPr lang="en-US" sz="1600" dirty="0" err="1">
                <a:solidFill>
                  <a:schemeClr val="bg1"/>
                </a:solidFill>
              </a:rPr>
              <a:t>membandingkan</a:t>
            </a:r>
            <a:r>
              <a:rPr lang="en-US" sz="1600" dirty="0">
                <a:solidFill>
                  <a:schemeClr val="bg1"/>
                </a:solidFill>
              </a:rPr>
              <a:t> BNI dan BRI di media </a:t>
            </a:r>
            <a:r>
              <a:rPr lang="en-US" sz="1600" dirty="0" err="1">
                <a:solidFill>
                  <a:schemeClr val="bg1"/>
                </a:solidFill>
              </a:rPr>
              <a:t>sosial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berdasarkan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jumlah</a:t>
            </a:r>
            <a:r>
              <a:rPr lang="en-US" sz="1600" dirty="0">
                <a:solidFill>
                  <a:schemeClr val="bg1"/>
                </a:solidFill>
              </a:rPr>
              <a:t> talk, BNI </a:t>
            </a:r>
            <a:r>
              <a:rPr lang="en-US" sz="1600" dirty="0" err="1">
                <a:solidFill>
                  <a:schemeClr val="bg1"/>
                </a:solidFill>
              </a:rPr>
              <a:t>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mendominasi</a:t>
            </a:r>
            <a:r>
              <a:rPr lang="en-US" sz="1600" dirty="0">
                <a:solidFill>
                  <a:schemeClr val="bg1"/>
                </a:solidFill>
              </a:rPr>
              <a:t> media </a:t>
            </a:r>
            <a:r>
              <a:rPr lang="en-US" sz="1600" dirty="0" err="1">
                <a:solidFill>
                  <a:schemeClr val="bg1"/>
                </a:solidFill>
              </a:rPr>
              <a:t>sosial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Perbincangan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terkait</a:t>
            </a:r>
            <a:r>
              <a:rPr lang="en-US" sz="1600" dirty="0">
                <a:solidFill>
                  <a:schemeClr val="bg1"/>
                </a:solidFill>
              </a:rPr>
              <a:t> BNI (59,69%), </a:t>
            </a:r>
            <a:r>
              <a:rPr lang="en-US" sz="1600" dirty="0" err="1">
                <a:solidFill>
                  <a:schemeClr val="bg1"/>
                </a:solidFill>
              </a:rPr>
              <a:t>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banyak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BRI (40,31%), </a:t>
            </a:r>
            <a:r>
              <a:rPr lang="en-US" sz="1600" dirty="0" err="1">
                <a:solidFill>
                  <a:schemeClr val="bg1"/>
                </a:solidFill>
              </a:rPr>
              <a:t>nilai</a:t>
            </a:r>
            <a:r>
              <a:rPr lang="en-US" sz="1600" dirty="0">
                <a:solidFill>
                  <a:schemeClr val="bg1"/>
                </a:solidFill>
              </a:rPr>
              <a:t> sentiment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BRI </a:t>
            </a:r>
            <a:r>
              <a:rPr lang="en-US" sz="1600" dirty="0" err="1">
                <a:solidFill>
                  <a:schemeClr val="bg1"/>
                </a:solidFill>
              </a:rPr>
              <a:t>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positif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dibanding</a:t>
            </a:r>
            <a:r>
              <a:rPr lang="en-US" sz="1600" dirty="0">
                <a:solidFill>
                  <a:schemeClr val="bg1"/>
                </a:solidFill>
              </a:rPr>
              <a:t> BNI </a:t>
            </a:r>
            <a:r>
              <a:rPr lang="en-US" sz="1600" dirty="0" err="1">
                <a:solidFill>
                  <a:schemeClr val="bg1"/>
                </a:solidFill>
              </a:rPr>
              <a:t>periode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Pembicaraan </a:t>
            </a:r>
            <a:r>
              <a:rPr lang="en-US" sz="1600" dirty="0" err="1">
                <a:solidFill>
                  <a:schemeClr val="bg1"/>
                </a:solidFill>
              </a:rPr>
              <a:t>terkait</a:t>
            </a:r>
            <a:r>
              <a:rPr lang="en-US" sz="1600" dirty="0">
                <a:solidFill>
                  <a:schemeClr val="bg1"/>
                </a:solidFill>
              </a:rPr>
              <a:t> BNI </a:t>
            </a:r>
            <a:r>
              <a:rPr lang="en-US" sz="1600" dirty="0" err="1">
                <a:solidFill>
                  <a:schemeClr val="bg1"/>
                </a:solidFill>
              </a:rPr>
              <a:t>mengalami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penurunan</a:t>
            </a:r>
            <a:r>
              <a:rPr lang="en-US" sz="1600" dirty="0">
                <a:solidFill>
                  <a:schemeClr val="bg1"/>
                </a:solidFill>
              </a:rPr>
              <a:t>, dan </a:t>
            </a:r>
            <a:r>
              <a:rPr lang="en-US" sz="1600" dirty="0" err="1">
                <a:solidFill>
                  <a:schemeClr val="bg1"/>
                </a:solidFill>
              </a:rPr>
              <a:t>pembicaraan</a:t>
            </a:r>
            <a:r>
              <a:rPr lang="en-US" sz="1600" dirty="0">
                <a:solidFill>
                  <a:schemeClr val="bg1"/>
                </a:solidFill>
              </a:rPr>
              <a:t> BRI pada </a:t>
            </a:r>
            <a:r>
              <a:rPr lang="en-US" sz="1600" dirty="0" err="1">
                <a:solidFill>
                  <a:schemeClr val="bg1"/>
                </a:solidFill>
              </a:rPr>
              <a:t>periode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mengalami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peningkatan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periode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Pada </a:t>
            </a:r>
            <a:r>
              <a:rPr lang="en-US" sz="1600" dirty="0" err="1">
                <a:solidFill>
                  <a:schemeClr val="bg1"/>
                </a:solidFill>
              </a:rPr>
              <a:t>periode</a:t>
            </a:r>
            <a:r>
              <a:rPr lang="en-US" sz="1600" dirty="0">
                <a:solidFill>
                  <a:schemeClr val="bg1"/>
                </a:solidFill>
              </a:rPr>
              <a:t> kali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, BNI dan BRI </a:t>
            </a:r>
            <a:r>
              <a:rPr lang="en-US" sz="1600" dirty="0" err="1">
                <a:solidFill>
                  <a:schemeClr val="bg1"/>
                </a:solidFill>
              </a:rPr>
              <a:t>sama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banyak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dibicarakan</a:t>
            </a:r>
            <a:r>
              <a:rPr lang="en-US" sz="1600" dirty="0">
                <a:solidFill>
                  <a:schemeClr val="bg1"/>
                </a:solidFill>
              </a:rPr>
              <a:t> di Twitter. </a:t>
            </a:r>
            <a:r>
              <a:rPr lang="en-US" sz="1600" dirty="0" err="1">
                <a:solidFill>
                  <a:schemeClr val="bg1"/>
                </a:solidFill>
              </a:rPr>
              <a:t>Jumlah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keluhan</a:t>
            </a:r>
            <a:r>
              <a:rPr lang="en-US" sz="1600" dirty="0">
                <a:solidFill>
                  <a:schemeClr val="bg1"/>
                </a:solidFill>
              </a:rPr>
              <a:t> BNI di twitter dan di FB </a:t>
            </a:r>
            <a:r>
              <a:rPr lang="en-US" sz="1600" dirty="0" err="1">
                <a:solidFill>
                  <a:schemeClr val="bg1"/>
                </a:solidFill>
              </a:rPr>
              <a:t>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sedikit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BRI. Dan BRI </a:t>
            </a:r>
            <a:r>
              <a:rPr lang="en-US" sz="1600" dirty="0" err="1">
                <a:solidFill>
                  <a:schemeClr val="bg1"/>
                </a:solidFill>
              </a:rPr>
              <a:t>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unggul</a:t>
            </a:r>
            <a:r>
              <a:rPr lang="en-US" sz="1600" dirty="0">
                <a:solidFill>
                  <a:schemeClr val="bg1"/>
                </a:solidFill>
              </a:rPr>
              <a:t> pada sentiment </a:t>
            </a:r>
            <a:r>
              <a:rPr lang="en-US" sz="1600" dirty="0" err="1">
                <a:solidFill>
                  <a:schemeClr val="bg1"/>
                </a:solidFill>
              </a:rPr>
              <a:t>positifnya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Berbicara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terkait</a:t>
            </a:r>
            <a:r>
              <a:rPr lang="en-US" sz="1600" dirty="0">
                <a:solidFill>
                  <a:schemeClr val="bg1"/>
                </a:solidFill>
              </a:rPr>
              <a:t> Service, </a:t>
            </a:r>
            <a:r>
              <a:rPr lang="en-US" sz="1600" dirty="0" err="1">
                <a:solidFill>
                  <a:schemeClr val="bg1"/>
                </a:solidFill>
              </a:rPr>
              <a:t>pembicaraan</a:t>
            </a:r>
            <a:r>
              <a:rPr lang="en-US" sz="1600" dirty="0">
                <a:solidFill>
                  <a:schemeClr val="bg1"/>
                </a:solidFill>
              </a:rPr>
              <a:t> pada </a:t>
            </a:r>
            <a:r>
              <a:rPr lang="en-US" sz="1600" dirty="0" err="1">
                <a:solidFill>
                  <a:schemeClr val="bg1"/>
                </a:solidFill>
              </a:rPr>
              <a:t>kategori</a:t>
            </a:r>
            <a:r>
              <a:rPr lang="en-US" sz="1600" dirty="0">
                <a:solidFill>
                  <a:schemeClr val="bg1"/>
                </a:solidFill>
              </a:rPr>
              <a:t> Mobile Banking dan </a:t>
            </a:r>
            <a:r>
              <a:rPr lang="en-US" sz="1600" dirty="0" err="1">
                <a:solidFill>
                  <a:schemeClr val="bg1"/>
                </a:solidFill>
              </a:rPr>
              <a:t>Biaya</a:t>
            </a:r>
            <a:r>
              <a:rPr lang="en-US" sz="1600" dirty="0">
                <a:solidFill>
                  <a:schemeClr val="bg1"/>
                </a:solidFill>
              </a:rPr>
              <a:t> admin </a:t>
            </a:r>
            <a:r>
              <a:rPr lang="en-US" sz="1600" dirty="0" err="1">
                <a:solidFill>
                  <a:schemeClr val="bg1"/>
                </a:solidFill>
              </a:rPr>
              <a:t>didominasi</a:t>
            </a:r>
            <a:r>
              <a:rPr lang="en-US" sz="1600" dirty="0">
                <a:solidFill>
                  <a:schemeClr val="bg1"/>
                </a:solidFill>
              </a:rPr>
              <a:t> oleh BNI. </a:t>
            </a:r>
            <a:r>
              <a:rPr lang="en-US" sz="1600" dirty="0" err="1">
                <a:solidFill>
                  <a:schemeClr val="bg1"/>
                </a:solidFill>
              </a:rPr>
              <a:t>Sedangkan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kategori</a:t>
            </a:r>
            <a:r>
              <a:rPr lang="en-US" sz="1600" dirty="0">
                <a:solidFill>
                  <a:schemeClr val="bg1"/>
                </a:solidFill>
              </a:rPr>
              <a:t> Internet Banking, CS Online, ATM dan Kantor Cabang </a:t>
            </a:r>
            <a:r>
              <a:rPr lang="en-US" sz="1600" dirty="0" err="1">
                <a:solidFill>
                  <a:schemeClr val="bg1"/>
                </a:solidFill>
              </a:rPr>
              <a:t>didominasi</a:t>
            </a:r>
            <a:r>
              <a:rPr lang="en-US" sz="1600" dirty="0">
                <a:solidFill>
                  <a:schemeClr val="bg1"/>
                </a:solidFill>
              </a:rPr>
              <a:t> oleh BRI.</a:t>
            </a:r>
          </a:p>
        </p:txBody>
      </p:sp>
    </p:spTree>
    <p:extLst>
      <p:ext uri="{BB962C8B-B14F-4D97-AF65-F5344CB8AC3E}">
        <p14:creationId xmlns:p14="http://schemas.microsoft.com/office/powerpoint/2010/main" val="153004487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37" b="5767"/>
          <a:stretch/>
        </p:blipFill>
        <p:spPr>
          <a:xfrm>
            <a:off x="0" y="12876"/>
            <a:ext cx="12192000" cy="68386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082043"/>
            <a:ext cx="12192000" cy="1200329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0973" y="5174375"/>
            <a:ext cx="9710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Droid Serif" panose="02020600060500020200" pitchFamily="18" charset="0"/>
                <a:cs typeface="Droid Serif" panose="02020600060500020200" pitchFamily="18" charset="0"/>
              </a:rPr>
              <a:t>MOBILE BANKING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4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id-ID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50448" y="1484592"/>
            <a:ext cx="2760559" cy="1162899"/>
          </a:xfrm>
          <a:prstGeom prst="roundRect">
            <a:avLst>
              <a:gd name="adj" fmla="val 896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044157" y="1475804"/>
            <a:ext cx="2760559" cy="1162899"/>
          </a:xfrm>
          <a:prstGeom prst="roundRect">
            <a:avLst>
              <a:gd name="adj" fmla="val 896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32391" y="1553275"/>
            <a:ext cx="1660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solidFill>
                  <a:schemeClr val="bg1"/>
                </a:solidFill>
              </a:rPr>
              <a:t>Time Frame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4157" y="1942377"/>
            <a:ext cx="276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dirty="0">
                <a:solidFill>
                  <a:schemeClr val="bg1"/>
                </a:solidFill>
              </a:rPr>
              <a:t>14 - 20 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63662" y="1544487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22163" y="1933589"/>
            <a:ext cx="2454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18.374</a:t>
            </a:r>
          </a:p>
        </p:txBody>
      </p:sp>
      <p:graphicFrame>
        <p:nvGraphicFramePr>
          <p:cNvPr id="27" name="Content Placeholder 11">
            <a:extLst>
              <a:ext uri="{FF2B5EF4-FFF2-40B4-BE49-F238E27FC236}">
                <a16:creationId xmlns:a16="http://schemas.microsoft.com/office/drawing/2014/main" id="{315BE38E-3001-4449-8561-F1AC6DDA42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561273"/>
              </p:ext>
            </p:extLst>
          </p:nvPr>
        </p:nvGraphicFramePr>
        <p:xfrm>
          <a:off x="1796487" y="3103022"/>
          <a:ext cx="8870150" cy="2504403"/>
        </p:xfrm>
        <a:graphic>
          <a:graphicData uri="http://schemas.openxmlformats.org/drawingml/2006/table">
            <a:tbl>
              <a:tblPr firstRow="1" bandRow="1"/>
              <a:tblGrid>
                <a:gridCol w="592203">
                  <a:extLst>
                    <a:ext uri="{9D8B030D-6E8A-4147-A177-3AD203B41FA5}">
                      <a16:colId xmlns:a16="http://schemas.microsoft.com/office/drawing/2014/main" val="4200304976"/>
                    </a:ext>
                  </a:extLst>
                </a:gridCol>
                <a:gridCol w="2434297">
                  <a:extLst>
                    <a:ext uri="{9D8B030D-6E8A-4147-A177-3AD203B41FA5}">
                      <a16:colId xmlns:a16="http://schemas.microsoft.com/office/drawing/2014/main" val="3191957896"/>
                    </a:ext>
                  </a:extLst>
                </a:gridCol>
                <a:gridCol w="2309466">
                  <a:extLst>
                    <a:ext uri="{9D8B030D-6E8A-4147-A177-3AD203B41FA5}">
                      <a16:colId xmlns:a16="http://schemas.microsoft.com/office/drawing/2014/main" val="1735506346"/>
                    </a:ext>
                  </a:extLst>
                </a:gridCol>
                <a:gridCol w="1767092">
                  <a:extLst>
                    <a:ext uri="{9D8B030D-6E8A-4147-A177-3AD203B41FA5}">
                      <a16:colId xmlns:a16="http://schemas.microsoft.com/office/drawing/2014/main" val="1217000135"/>
                    </a:ext>
                  </a:extLst>
                </a:gridCol>
                <a:gridCol w="1767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30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id-ID" sz="140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122093" marR="122093" marT="61046" marB="61046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id-ID" sz="140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OBJECT</a:t>
                      </a:r>
                    </a:p>
                  </a:txBody>
                  <a:tcPr marL="122093" marR="122093" marT="61046" marB="61046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id-ID" sz="140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PLATFORM</a:t>
                      </a:r>
                    </a:p>
                  </a:txBody>
                  <a:tcPr marL="122093" marR="122093" marT="61046" marB="61046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TYPE</a:t>
                      </a:r>
                      <a:endParaRPr lang="id-ID" sz="14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22093" marR="122093" marT="61046" marB="61046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DATA</a:t>
                      </a:r>
                      <a:endParaRPr lang="id-ID" sz="14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22093" marR="122093" marT="61046" marB="61046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775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id-ID" sz="1500" b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22093" marR="122093" marT="61046" marB="61046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BNI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Twitter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Keywords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13.463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775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id-ID" sz="1500" b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22093" marR="122093" marT="61046" marB="61046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BNI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Twitter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Account</a:t>
                      </a:r>
                      <a:endParaRPr lang="id-ID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algn="ctr"/>
                      <a:r>
                        <a:rPr lang="id-ID" sz="1500" b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22093" marR="122093" marT="61046" marB="61046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@BNICustomerCare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Twitter</a:t>
                      </a:r>
                      <a:endParaRPr lang="id-ID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17500"/>
                  </a:ext>
                </a:extLst>
              </a:tr>
              <a:tr h="536775">
                <a:tc>
                  <a:txBody>
                    <a:bodyPr/>
                    <a:lstStyle/>
                    <a:p>
                      <a:pPr algn="ctr"/>
                      <a:r>
                        <a:rPr lang="id-ID" sz="1500" b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22093" marR="122093" marT="61046" marB="61046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BNI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Facebook</a:t>
                      </a:r>
                      <a:endParaRPr lang="id-ID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21309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54849" y="6110133"/>
            <a:ext cx="28087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*</a:t>
            </a:r>
            <a:r>
              <a:rPr lang="id-ID" sz="1000" dirty="0"/>
              <a:t>Object: Account</a:t>
            </a:r>
            <a:r>
              <a:rPr lang="en-US" sz="1000" dirty="0"/>
              <a:t> dan</a:t>
            </a:r>
            <a:r>
              <a:rPr lang="id-ID" sz="1000" dirty="0"/>
              <a:t> Keyword</a:t>
            </a:r>
            <a:r>
              <a:rPr lang="en-US" sz="1000" dirty="0"/>
              <a:t> </a:t>
            </a:r>
            <a:r>
              <a:rPr lang="id-ID" sz="1000" dirty="0"/>
              <a:t>yang dimonitoring.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4615796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TALK, TALKER &amp; SENTIMENT</a:t>
            </a:r>
            <a:endParaRPr lang="id-ID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98977" y="1678207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11CF0153-2EA4-0941-9F8A-328308D317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387592"/>
              </p:ext>
            </p:extLst>
          </p:nvPr>
        </p:nvGraphicFramePr>
        <p:xfrm>
          <a:off x="6906899" y="2249911"/>
          <a:ext cx="3828258" cy="2562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CD091B06-F4A1-4DD5-B061-4A38DE9C09BF}"/>
              </a:ext>
            </a:extLst>
          </p:cNvPr>
          <p:cNvSpPr/>
          <p:nvPr/>
        </p:nvSpPr>
        <p:spPr>
          <a:xfrm>
            <a:off x="8484008" y="1678207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SENTIMENT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0125312" y="754699"/>
            <a:ext cx="1951847" cy="296022"/>
            <a:chOff x="3901087" y="6365600"/>
            <a:chExt cx="1880745" cy="239745"/>
          </a:xfrm>
        </p:grpSpPr>
        <p:sp>
          <p:nvSpPr>
            <p:cNvPr id="34" name="Rectangle 33"/>
            <p:cNvSpPr/>
            <p:nvPr/>
          </p:nvSpPr>
          <p:spPr>
            <a:xfrm>
              <a:off x="3901087" y="6385369"/>
              <a:ext cx="182562" cy="182562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57736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Talk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Talker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03333" y="6079355"/>
            <a:ext cx="80233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Talk: Banyaknya pembicaraan di media sosial, bisa berupa keyword, mention, comment atau hashtag.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Talker: Banyaknya akun pengguna yang berbicara di media sosial, bisa berupa keyword, mention, comment atau hashtag.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Rumus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Nilai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Sentimen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((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positif-jumlah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negatif)/(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positif+jumlah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negatif))*100.</a:t>
            </a:r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474515"/>
              </p:ext>
            </p:extLst>
          </p:nvPr>
        </p:nvGraphicFramePr>
        <p:xfrm>
          <a:off x="331573" y="2356468"/>
          <a:ext cx="3243052" cy="2474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7017769" y="750928"/>
            <a:ext cx="2874968" cy="296022"/>
            <a:chOff x="3745603" y="6365600"/>
            <a:chExt cx="2770236" cy="239745"/>
          </a:xfrm>
        </p:grpSpPr>
        <p:sp>
          <p:nvSpPr>
            <p:cNvPr id="27" name="Rectangle 26"/>
            <p:cNvSpPr/>
            <p:nvPr/>
          </p:nvSpPr>
          <p:spPr>
            <a:xfrm>
              <a:off x="3745603" y="6385369"/>
              <a:ext cx="182562" cy="1825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90551" y="6380592"/>
              <a:ext cx="182562" cy="18256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28165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Netral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Positif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53055" y="6378597"/>
              <a:ext cx="662784" cy="22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Negatif</a:t>
              </a:r>
            </a:p>
          </p:txBody>
        </p:sp>
      </p:grpSp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11CF0153-2EA4-0941-9F8A-328308D317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39058"/>
              </p:ext>
            </p:extLst>
          </p:nvPr>
        </p:nvGraphicFramePr>
        <p:xfrm>
          <a:off x="9130980" y="2189126"/>
          <a:ext cx="3828258" cy="2666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7933413" y="4463745"/>
            <a:ext cx="1807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Nilai Sentiment: -100,00%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4391411" y="1685777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ooter Placeholder 3"/>
          <p:cNvSpPr txBox="1">
            <a:spLocks/>
          </p:cNvSpPr>
          <p:nvPr/>
        </p:nvSpPr>
        <p:spPr>
          <a:xfrm>
            <a:off x="769258" y="5175533"/>
            <a:ext cx="11163034" cy="57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Berbicara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mengenai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Mobile Banking,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jumlah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pembicaraan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untuk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BNI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lebih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banyak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dibanding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BRI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pada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periode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Keduanya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pun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memperoleh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nilai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sentimen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negatif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dengan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BNI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lebih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negatif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dibanding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BRI. Sentiment BNI dan BRI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lebih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negatif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dibanding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periode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sebelumnya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203548" y="4463745"/>
            <a:ext cx="1728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Nilai Sentiment: -80,56%</a:t>
            </a:r>
          </a:p>
        </p:txBody>
      </p:sp>
      <p:graphicFrame>
        <p:nvGraphicFramePr>
          <p:cNvPr id="43" name="Content Placeholder 4">
            <a:extLst>
              <a:ext uri="{FF2B5EF4-FFF2-40B4-BE49-F238E27FC236}">
                <a16:creationId xmlns:a16="http://schemas.microsoft.com/office/drawing/2014/main" id="{8470377B-F311-4EAE-B357-C43FD096E6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832577"/>
              </p:ext>
            </p:extLst>
          </p:nvPr>
        </p:nvGraphicFramePr>
        <p:xfrm>
          <a:off x="4177180" y="2356468"/>
          <a:ext cx="3243052" cy="2474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26050241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27F31F-A496-2949-9B0A-2DE5D9371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145828"/>
              </p:ext>
            </p:extLst>
          </p:nvPr>
        </p:nvGraphicFramePr>
        <p:xfrm>
          <a:off x="2399189" y="1894459"/>
          <a:ext cx="3638311" cy="2901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FC70B-7B4E-2F4E-850B-95F05BD6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04A6FE-1856-6545-922D-1C0397FA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</a:t>
            </a: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908246" y="4911553"/>
            <a:ext cx="10706238" cy="100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ID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Pembicaraan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mengenai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Mobile Banking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untuk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BNI dan BRI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didominasi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bukan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keluhan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dimana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issue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tertinggi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terkait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Mobile Banking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mengenai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Pertanyaan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terkait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registrasi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aktivasi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dan re-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aktivasi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akun</a:t>
            </a:r>
            <a:r>
              <a:rPr kumimoji="0" lang="en-ID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m-banking.</a:t>
            </a:r>
            <a:endParaRPr lang="en-ID" sz="16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E27F31F-A496-2949-9B0A-2DE5D93714B0}"/>
              </a:ext>
            </a:extLst>
          </p:cNvPr>
          <p:cNvGraphicFramePr>
            <a:graphicFrameLocks/>
          </p:cNvGraphicFramePr>
          <p:nvPr/>
        </p:nvGraphicFramePr>
        <p:xfrm>
          <a:off x="6031009" y="1885994"/>
          <a:ext cx="3638311" cy="2901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72" y="1298937"/>
            <a:ext cx="1469998" cy="4795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58" y="1298937"/>
            <a:ext cx="2034468" cy="47958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479856" y="754699"/>
            <a:ext cx="2597303" cy="296022"/>
            <a:chOff x="3279151" y="6365600"/>
            <a:chExt cx="2502681" cy="239745"/>
          </a:xfrm>
        </p:grpSpPr>
        <p:sp>
          <p:nvSpPr>
            <p:cNvPr id="12" name="Rectangle 11"/>
            <p:cNvSpPr/>
            <p:nvPr/>
          </p:nvSpPr>
          <p:spPr>
            <a:xfrm>
              <a:off x="3279151" y="6385369"/>
              <a:ext cx="182562" cy="182562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1319" y="6385797"/>
              <a:ext cx="165965" cy="18256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35797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Complaint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8994" y="6381007"/>
              <a:ext cx="120283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Complaint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96A26-C701-444B-833D-0D09CFDC408A}"/>
              </a:ext>
            </a:extLst>
          </p:cNvPr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5">
            <a:extLst>
              <a:ext uri="{FF2B5EF4-FFF2-40B4-BE49-F238E27FC236}">
                <a16:creationId xmlns:a16="http://schemas.microsoft.com/office/drawing/2014/main" id="{5DDF55E9-77A2-4FEA-957F-5DA1D4F26D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7255752"/>
              </p:ext>
            </p:extLst>
          </p:nvPr>
        </p:nvGraphicFramePr>
        <p:xfrm>
          <a:off x="6136993" y="1902481"/>
          <a:ext cx="3638311" cy="2901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104855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COMPLAINT </a:t>
            </a:r>
            <a:r>
              <a:rPr lang="id-ID" dirty="0"/>
              <a:t>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36953"/>
              </p:ext>
            </p:extLst>
          </p:nvPr>
        </p:nvGraphicFramePr>
        <p:xfrm>
          <a:off x="259377" y="1590113"/>
          <a:ext cx="11502963" cy="38626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4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7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3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ISSUE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300" dirty="0"/>
                        <a:t>SAMPLE CONVERSATION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id-ID" sz="1400" b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400" b="0" u="none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Keluhan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mobile banking error dan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gangguan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 dan Facebook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gidlechowon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@BNICustomerCare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bni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mobile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bankingnya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error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terus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?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Ini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gak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diakses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400" b="0" u="none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Keluhan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sulitnya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menerima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kode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OTP login &amp;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aktivasi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 dan Facebook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srirejekiiii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@BNI halo min.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login u/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mbanking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tp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dapetÂ² OTP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kenapa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?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71367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400" b="0" u="none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Kendala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sulitnya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login mobile 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kelvinnmy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Mbanking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BNI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kok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gabisa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login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@BNICustomerCare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400" b="0" u="none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Keluhan terkait sudah tidak tersedianya fitur VCN m-banking. Dibicarakan di Twitter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Ordinarystrom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[…]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pake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mastercard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vcn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bni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layanan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sudah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tidak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aaarrhhhhhhgggg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400" b="0" u="none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Keluhan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akun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m-banking tiba2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terblokir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 dan Facebook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Eki</a:t>
                      </a:r>
                      <a:r>
                        <a:rPr lang="en-ID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Maaf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tanya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kemaren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intsal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ulang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mbanking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hp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baru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notif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selalu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kode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transaksi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anda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masukan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salah,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udah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3 kali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blokir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[…]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40690" y="6456570"/>
            <a:ext cx="6553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Talker: Banyaknya akun pengguna yang berbicara di media sosial, bisa berupa keyword, mention, comment atau hashtag.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0" y="1004641"/>
            <a:ext cx="1469998" cy="4795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D750EAB-6548-4044-B0BD-4249850993E3}"/>
              </a:ext>
            </a:extLst>
          </p:cNvPr>
          <p:cNvGrpSpPr/>
          <p:nvPr/>
        </p:nvGrpSpPr>
        <p:grpSpPr>
          <a:xfrm>
            <a:off x="10007184" y="773732"/>
            <a:ext cx="2069993" cy="461665"/>
            <a:chOff x="3787250" y="6381007"/>
            <a:chExt cx="1994583" cy="3738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71355C-7B85-4A12-B623-43C239AB3BF0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608440-9AF0-47BC-B0ED-3AD16CD1FF07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meningkat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CAD474-A0E2-46E6-BD9B-C6DD73AAB4CD}"/>
              </a:ext>
            </a:extLst>
          </p:cNvPr>
          <p:cNvGrpSpPr/>
          <p:nvPr/>
        </p:nvGrpSpPr>
        <p:grpSpPr>
          <a:xfrm>
            <a:off x="7871345" y="773732"/>
            <a:ext cx="2069993" cy="461665"/>
            <a:chOff x="3787250" y="6381007"/>
            <a:chExt cx="1994583" cy="3738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27E15-A62C-4152-B5DE-ECFEBA07FDF2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rgbClr val="DCC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9E2A9B-98BB-406A-9B51-8D60C3BCE848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menurun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30564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COMPLAINT </a:t>
            </a:r>
            <a:r>
              <a:rPr lang="id-ID" dirty="0"/>
              <a:t>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0690" y="6456570"/>
            <a:ext cx="6553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Talker: Banyaknya akun pengguna yang berbicara di media sosial, bisa berupa keyword, mention, comment atau hashtag.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129357"/>
            <a:ext cx="2034468" cy="4795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D750EAB-6548-4044-B0BD-4249850993E3}"/>
              </a:ext>
            </a:extLst>
          </p:cNvPr>
          <p:cNvGrpSpPr/>
          <p:nvPr/>
        </p:nvGrpSpPr>
        <p:grpSpPr>
          <a:xfrm>
            <a:off x="10007184" y="773732"/>
            <a:ext cx="2069993" cy="461665"/>
            <a:chOff x="3787250" y="6381007"/>
            <a:chExt cx="1994583" cy="3738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71355C-7B85-4A12-B623-43C239AB3BF0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608440-9AF0-47BC-B0ED-3AD16CD1FF07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meningkat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CAD474-A0E2-46E6-BD9B-C6DD73AAB4CD}"/>
              </a:ext>
            </a:extLst>
          </p:cNvPr>
          <p:cNvGrpSpPr/>
          <p:nvPr/>
        </p:nvGrpSpPr>
        <p:grpSpPr>
          <a:xfrm>
            <a:off x="7871345" y="773732"/>
            <a:ext cx="2069993" cy="461665"/>
            <a:chOff x="3787250" y="6381007"/>
            <a:chExt cx="1994583" cy="3738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27E15-A62C-4152-B5DE-ECFEBA07FDF2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rgbClr val="DCC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9E2A9B-98BB-406A-9B51-8D60C3BCE848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menurun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972397"/>
              </p:ext>
            </p:extLst>
          </p:nvPr>
        </p:nvGraphicFramePr>
        <p:xfrm>
          <a:off x="331573" y="1742862"/>
          <a:ext cx="11504113" cy="38626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4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6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7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63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ISSUE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300" dirty="0"/>
                        <a:t>SAMPLE CONVERSATION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id-ID" sz="1400" b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400" b="0" u="none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Keluhan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akun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m-banking tiba2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terblokir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 dan Facebook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adetobing08 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Hallow @BANKBRI_ID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kenapaa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MBanking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selalu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Terblokir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??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Baru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seminggu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lalu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terblokir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sekarang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terblokir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lagi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400" b="0" u="none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Keluhan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mobile banking error dan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gangguan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 dan Facebook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msigit_wib</a:t>
                      </a:r>
                      <a:r>
                        <a:rPr lang="en-ID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@BANKBRI_ID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aplikasi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brimo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eror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min? Mau transfer via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briva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cek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saldo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gagal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71367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400" b="0" u="none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Kendala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sulitnya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login mobile 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caturnilawrdn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@BANKBRI_ID halo min. Dari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semalem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BRimo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sy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gak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login […]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400" b="0" u="none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Keluhan terkait sulitnya menerima kode OTP login &amp; aktivasi. Dibicarakan di Twitter dan Facebook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Rara_Ch4 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Mau login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BRI Syariah mobile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kode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otp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masukÂ²ðŸ˜­ […]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u="none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Keluhan terkait transaksi top up berhasil namun saldo tidak masuk. Dibicarakan di Twitter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desioisanov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@kontakBRI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hari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ini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sudah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4 kali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topup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saldo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k vision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melalui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internet banking dan mobile 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Transaksi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berhasil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tapi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kok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tidak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masuk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k vision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5438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56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PEAKTIME COMPLAINT </a:t>
            </a:r>
            <a:r>
              <a:rPr lang="id-ID" dirty="0"/>
              <a:t>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81" y="1417516"/>
            <a:ext cx="1469998" cy="479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013" y="1417516"/>
            <a:ext cx="2034468" cy="479587"/>
          </a:xfrm>
          <a:prstGeom prst="rect">
            <a:avLst/>
          </a:prstGeom>
        </p:spPr>
      </p:pic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121A6A9-F8C3-4772-AC23-DC23FCFE1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832963"/>
              </p:ext>
            </p:extLst>
          </p:nvPr>
        </p:nvGraphicFramePr>
        <p:xfrm>
          <a:off x="181926" y="2212711"/>
          <a:ext cx="5711908" cy="2851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42F33C7-DE09-4A17-BDE9-4DC90D42B710}"/>
              </a:ext>
            </a:extLst>
          </p:cNvPr>
          <p:cNvSpPr txBox="1">
            <a:spLocks/>
          </p:cNvSpPr>
          <p:nvPr/>
        </p:nvSpPr>
        <p:spPr>
          <a:xfrm>
            <a:off x="181925" y="5201818"/>
            <a:ext cx="11609021" cy="721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Keluhan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terkait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Mobile Banking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untuk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BNI paling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tinggi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di jam 08:00 – 11:59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sementara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untuk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BRI di jam 12:00 – 15:59.</a:t>
            </a:r>
            <a:endParaRPr lang="sv-SE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E905854-D25E-472F-91A2-3CF5108FD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229501"/>
              </p:ext>
            </p:extLst>
          </p:nvPr>
        </p:nvGraphicFramePr>
        <p:xfrm>
          <a:off x="5950634" y="2212711"/>
          <a:ext cx="5711908" cy="2851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6677611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NOT A COMPLAINT 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07955"/>
              </p:ext>
            </p:extLst>
          </p:nvPr>
        </p:nvGraphicFramePr>
        <p:xfrm>
          <a:off x="333356" y="1801388"/>
          <a:ext cx="11502532" cy="38623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4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6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354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</a:t>
                      </a:r>
                      <a:r>
                        <a:rPr lang="id-ID" sz="1300" dirty="0"/>
                        <a:t>SSUE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300" dirty="0"/>
                        <a:t>SAMPLE CONVERSATION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Pertanyaan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registrasi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aktivasi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dan re-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aktivasi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akun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m-banking.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 dan Facebook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rumahaksara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@BNI Halo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kak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@BNI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bantu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registrasi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mobil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banking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tanpa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kantor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cabang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terdekat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?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Pertanyaan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transaksi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menggunakan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mobile 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 dan Facebook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doni_anakdario</a:t>
                      </a:r>
                      <a:r>
                        <a:rPr lang="en-ID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@BNI min arti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kode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89 pada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transaksi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Mobile Banking BNI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apa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?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Tks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98799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Pertanyaan terkait persyaratan pembuatan akun m-banking. Dibicarakan di Twitter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fitrajatmiko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_ : @BNICustomerCare Min,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untuk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BNI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Taplus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Muda Co-brand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bikin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m-banking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yah?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553638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Pertanyaan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perubahan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data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akun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m-banking.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rifaldirido</a:t>
                      </a:r>
                      <a:r>
                        <a:rPr lang="en-ID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@BNICustomerCare [….]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Gimana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prosedur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ganti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nomor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hp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baru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buat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mbanking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?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57654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Pertanyaan terkait penggunaan m-banking di luar negara. Dibicarakan di Twitter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Dikala_maghrib</a:t>
                      </a:r>
                      <a:r>
                        <a:rPr lang="en-ID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[…]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apakah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perlu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pengaturan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lebih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lanjut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lagi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untuk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pakai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negara lain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atau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tetap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dipakai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walau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luar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negeri?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40690" y="6456570"/>
            <a:ext cx="6553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Talker: Banyaknya akun pengguna yang berbicara di media sosial, bisa berupa keyword, mention, comment atau hashtag.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2" y="1312199"/>
            <a:ext cx="1469998" cy="4795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05917BA-46D7-4C21-99BC-6E95365BD9C8}"/>
              </a:ext>
            </a:extLst>
          </p:cNvPr>
          <p:cNvGrpSpPr/>
          <p:nvPr/>
        </p:nvGrpSpPr>
        <p:grpSpPr>
          <a:xfrm>
            <a:off x="10007184" y="773732"/>
            <a:ext cx="2069993" cy="461665"/>
            <a:chOff x="3787250" y="6381007"/>
            <a:chExt cx="1994583" cy="3738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F779DC-390B-49C3-8DCC-88FC71312D63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62CAD-4F8F-4938-B201-723E34AAAF37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meningkat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B86DD2-743A-4073-AD87-06BC5B392428}"/>
              </a:ext>
            </a:extLst>
          </p:cNvPr>
          <p:cNvGrpSpPr/>
          <p:nvPr/>
        </p:nvGrpSpPr>
        <p:grpSpPr>
          <a:xfrm>
            <a:off x="7871345" y="773732"/>
            <a:ext cx="2069993" cy="461665"/>
            <a:chOff x="3787250" y="6381007"/>
            <a:chExt cx="1994583" cy="3738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93D5BB-859B-404E-87D2-5DA0DA62657E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rgbClr val="DCC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D32724-2C1C-4668-A9A1-560FC518FE20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menurun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40176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NOT A COMPLAINT 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0690" y="6456570"/>
            <a:ext cx="6553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Talker: Banyaknya akun pengguna yang berbicara di media sosial, bisa berupa keyword, mention, comment atau hashtag.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2" y="1244246"/>
            <a:ext cx="2034468" cy="4795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05917BA-46D7-4C21-99BC-6E95365BD9C8}"/>
              </a:ext>
            </a:extLst>
          </p:cNvPr>
          <p:cNvGrpSpPr/>
          <p:nvPr/>
        </p:nvGrpSpPr>
        <p:grpSpPr>
          <a:xfrm>
            <a:off x="10007184" y="773732"/>
            <a:ext cx="2069993" cy="461665"/>
            <a:chOff x="3787250" y="6381007"/>
            <a:chExt cx="1994583" cy="3738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F779DC-390B-49C3-8DCC-88FC71312D63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B62CAD-4F8F-4938-B201-723E34AAAF37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meningkat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B86DD2-743A-4073-AD87-06BC5B392428}"/>
              </a:ext>
            </a:extLst>
          </p:cNvPr>
          <p:cNvGrpSpPr/>
          <p:nvPr/>
        </p:nvGrpSpPr>
        <p:grpSpPr>
          <a:xfrm>
            <a:off x="7871345" y="773732"/>
            <a:ext cx="2069993" cy="461665"/>
            <a:chOff x="3787250" y="6381007"/>
            <a:chExt cx="1994583" cy="3738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93D5BB-859B-404E-87D2-5DA0DA62657E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rgbClr val="DCC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D32724-2C1C-4668-A9A1-560FC518FE20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menurun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75836"/>
              </p:ext>
            </p:extLst>
          </p:nvPr>
        </p:nvGraphicFramePr>
        <p:xfrm>
          <a:off x="441442" y="1786873"/>
          <a:ext cx="11510152" cy="40021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0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75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3549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</a:t>
                      </a:r>
                      <a:r>
                        <a:rPr lang="id-ID" sz="1300" dirty="0"/>
                        <a:t>SSUE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300" dirty="0"/>
                        <a:t>SAMPLE CONVERSATION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Pertanyaan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registrasi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aktivasi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dan re-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aktivasi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akun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m-banking.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 dan Facebook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eviirfanb</a:t>
                      </a:r>
                      <a:r>
                        <a:rPr lang="en-ID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@BANKBRI_ID Saya daftar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BriMo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pake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nomer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HP,. 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tp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nomer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HP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itu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buat daftar Internet Banking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rekening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Britama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apakah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? […]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Pertanyaan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transaksi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menggunakan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mobile 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 dan Facebook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MusikaMelody</a:t>
                      </a:r>
                      <a:r>
                        <a:rPr lang="en-ID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@kontakBRI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Bagaimana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cara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menghapus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no.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rekening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salah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satu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daftar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rekening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tujuan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yang di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simpan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pada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aplikasi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BRIMo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?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98799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Pertanyaan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perubahan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data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akun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m-banking.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bilikantariksa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@kontakBRI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Kalo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nomor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ponselnya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baru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saja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didaftarkan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lewat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aplikasi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brimo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gimana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? […]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53638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n-NO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Mobile banking BRI praktis dan nyaman digunakan. Dibicarakan di Twitter</a:t>
                      </a:r>
                      <a:endParaRPr lang="nn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alana_akira</a:t>
                      </a:r>
                      <a:r>
                        <a:rPr lang="en-ID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@kontakBRI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Pakai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BRImo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lebih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praktis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Bisa buat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transaksi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apa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aja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857654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400" b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Pertanyaan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cara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memulihkan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akun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mobile 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Rasyid2909 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@kontakBRI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mohon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info min..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pke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Brimo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tp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nggak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log in,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pke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lupa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password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udah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ngetik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username email &amp;amp no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kartu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atm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pas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klik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lanjut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notifikasi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transaksi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tidak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diizinkan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Kode:05 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Terima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kasih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87071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1573" y="244209"/>
            <a:ext cx="10335064" cy="373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SUMMARY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2832" y="5774490"/>
            <a:ext cx="5131559" cy="578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593558" y="866275"/>
            <a:ext cx="11004883" cy="532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schemeClr val="bg1"/>
                </a:solidFill>
              </a:rPr>
              <a:t>Berbicara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mengenai</a:t>
            </a:r>
            <a:r>
              <a:rPr lang="en-US" sz="1600" dirty="0">
                <a:solidFill>
                  <a:schemeClr val="bg1"/>
                </a:solidFill>
              </a:rPr>
              <a:t> Mobile Banking, </a:t>
            </a:r>
            <a:r>
              <a:rPr lang="en-US" sz="1600" dirty="0" err="1">
                <a:solidFill>
                  <a:schemeClr val="bg1"/>
                </a:solidFill>
              </a:rPr>
              <a:t>jumlah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pembicaraan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BNI </a:t>
            </a:r>
            <a:r>
              <a:rPr lang="en-US" sz="1600" dirty="0" err="1">
                <a:solidFill>
                  <a:schemeClr val="bg1"/>
                </a:solidFill>
              </a:rPr>
              <a:t>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banyak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dibanding</a:t>
            </a:r>
            <a:r>
              <a:rPr lang="en-US" sz="1600" dirty="0">
                <a:solidFill>
                  <a:schemeClr val="bg1"/>
                </a:solidFill>
              </a:rPr>
              <a:t> BRI pada </a:t>
            </a:r>
            <a:r>
              <a:rPr lang="en-US" sz="1600" dirty="0" err="1">
                <a:solidFill>
                  <a:schemeClr val="bg1"/>
                </a:solidFill>
              </a:rPr>
              <a:t>periode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Keduanya</a:t>
            </a:r>
            <a:r>
              <a:rPr lang="en-US" sz="1600" dirty="0">
                <a:solidFill>
                  <a:schemeClr val="bg1"/>
                </a:solidFill>
              </a:rPr>
              <a:t> pun </a:t>
            </a:r>
            <a:r>
              <a:rPr lang="en-US" sz="1600" dirty="0" err="1">
                <a:solidFill>
                  <a:schemeClr val="bg1"/>
                </a:solidFill>
              </a:rPr>
              <a:t>memperoleh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nilai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sentimen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negatif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BNI </a:t>
            </a:r>
            <a:r>
              <a:rPr lang="en-US" sz="1600" dirty="0" err="1">
                <a:solidFill>
                  <a:schemeClr val="bg1"/>
                </a:solidFill>
              </a:rPr>
              <a:t>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negatif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dibanding</a:t>
            </a:r>
            <a:r>
              <a:rPr lang="en-US" sz="1600" dirty="0">
                <a:solidFill>
                  <a:schemeClr val="bg1"/>
                </a:solidFill>
              </a:rPr>
              <a:t> BRI. Sentiment BNI dan BRI </a:t>
            </a:r>
            <a:r>
              <a:rPr lang="en-US" sz="1600" dirty="0" err="1">
                <a:solidFill>
                  <a:schemeClr val="bg1"/>
                </a:solidFill>
              </a:rPr>
              <a:t>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negatif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dibanding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periode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ID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D" sz="1600" dirty="0" err="1">
                <a:solidFill>
                  <a:schemeClr val="bg1"/>
                </a:solidFill>
              </a:rPr>
              <a:t>Pembicaraan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mengenai</a:t>
            </a:r>
            <a:r>
              <a:rPr lang="en-ID" sz="1600" dirty="0">
                <a:solidFill>
                  <a:schemeClr val="bg1"/>
                </a:solidFill>
              </a:rPr>
              <a:t> Mobile Banking </a:t>
            </a:r>
            <a:r>
              <a:rPr lang="en-ID" sz="1600" dirty="0" err="1">
                <a:solidFill>
                  <a:schemeClr val="bg1"/>
                </a:solidFill>
              </a:rPr>
              <a:t>untuk</a:t>
            </a:r>
            <a:r>
              <a:rPr lang="en-ID" sz="1600" dirty="0">
                <a:solidFill>
                  <a:schemeClr val="bg1"/>
                </a:solidFill>
              </a:rPr>
              <a:t> BNI dan BRI </a:t>
            </a:r>
            <a:r>
              <a:rPr lang="en-ID" sz="1600" dirty="0" err="1">
                <a:solidFill>
                  <a:schemeClr val="bg1"/>
                </a:solidFill>
              </a:rPr>
              <a:t>didominasi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bukan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keluhan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dimana</a:t>
            </a:r>
            <a:r>
              <a:rPr lang="en-ID" sz="1600" dirty="0">
                <a:solidFill>
                  <a:schemeClr val="bg1"/>
                </a:solidFill>
              </a:rPr>
              <a:t> issue </a:t>
            </a:r>
            <a:r>
              <a:rPr lang="en-ID" sz="1600" dirty="0" err="1">
                <a:solidFill>
                  <a:schemeClr val="bg1"/>
                </a:solidFill>
              </a:rPr>
              <a:t>tertinggi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terkait</a:t>
            </a:r>
            <a:r>
              <a:rPr lang="en-ID" sz="1600" dirty="0">
                <a:solidFill>
                  <a:schemeClr val="bg1"/>
                </a:solidFill>
              </a:rPr>
              <a:t> Mobile Banking </a:t>
            </a:r>
            <a:r>
              <a:rPr lang="en-ID" sz="1600" dirty="0" err="1">
                <a:solidFill>
                  <a:schemeClr val="bg1"/>
                </a:solidFill>
              </a:rPr>
              <a:t>mengenai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Pertanyaan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terkait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registrasi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aktivasi</a:t>
            </a:r>
            <a:r>
              <a:rPr lang="en-ID" sz="1600" dirty="0">
                <a:solidFill>
                  <a:schemeClr val="bg1"/>
                </a:solidFill>
              </a:rPr>
              <a:t>, dan re-</a:t>
            </a:r>
            <a:r>
              <a:rPr lang="en-ID" sz="1600" dirty="0" err="1">
                <a:solidFill>
                  <a:schemeClr val="bg1"/>
                </a:solidFill>
              </a:rPr>
              <a:t>aktivasi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akun</a:t>
            </a:r>
            <a:r>
              <a:rPr lang="en-ID" sz="1600" dirty="0">
                <a:solidFill>
                  <a:schemeClr val="bg1"/>
                </a:solidFill>
              </a:rPr>
              <a:t> m-banking.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ID" sz="1600" dirty="0">
              <a:solidFill>
                <a:schemeClr val="bg1"/>
              </a:solidFill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schemeClr val="bg1"/>
                </a:solidFill>
              </a:rPr>
              <a:t>Keluhan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terkait</a:t>
            </a:r>
            <a:r>
              <a:rPr lang="en-US" sz="1600" dirty="0">
                <a:solidFill>
                  <a:schemeClr val="bg1"/>
                </a:solidFill>
              </a:rPr>
              <a:t> Mobile Banking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BNI paling </a:t>
            </a:r>
            <a:r>
              <a:rPr lang="en-US" sz="1600" dirty="0" err="1">
                <a:solidFill>
                  <a:schemeClr val="bg1"/>
                </a:solidFill>
              </a:rPr>
              <a:t>tinggi</a:t>
            </a:r>
            <a:r>
              <a:rPr lang="en-US" sz="1600" dirty="0">
                <a:solidFill>
                  <a:schemeClr val="bg1"/>
                </a:solidFill>
              </a:rPr>
              <a:t> di jam 08:00 – 11:59 </a:t>
            </a:r>
            <a:r>
              <a:rPr lang="en-US" sz="1600" dirty="0" err="1">
                <a:solidFill>
                  <a:schemeClr val="bg1"/>
                </a:solidFill>
              </a:rPr>
              <a:t>sementara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BRI di jam 12:00 – 15:59.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ID" sz="1600" dirty="0">
              <a:solidFill>
                <a:schemeClr val="bg1"/>
              </a:solidFill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D" sz="1600" dirty="0" err="1">
                <a:solidFill>
                  <a:schemeClr val="bg1"/>
                </a:solidFill>
              </a:rPr>
              <a:t>Beberapa</a:t>
            </a:r>
            <a:r>
              <a:rPr lang="en-ID" sz="1600" dirty="0">
                <a:solidFill>
                  <a:schemeClr val="bg1"/>
                </a:solidFill>
              </a:rPr>
              <a:t> issue </a:t>
            </a:r>
            <a:r>
              <a:rPr lang="en-ID" sz="1600" dirty="0" err="1">
                <a:solidFill>
                  <a:schemeClr val="bg1"/>
                </a:solidFill>
              </a:rPr>
              <a:t>keluhan</a:t>
            </a:r>
            <a:r>
              <a:rPr lang="en-ID" sz="1600" dirty="0">
                <a:solidFill>
                  <a:schemeClr val="bg1"/>
                </a:solidFill>
              </a:rPr>
              <a:t> dan </a:t>
            </a:r>
            <a:r>
              <a:rPr lang="en-ID" sz="1600" dirty="0" err="1">
                <a:solidFill>
                  <a:schemeClr val="bg1"/>
                </a:solidFill>
              </a:rPr>
              <a:t>bukan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keluhan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untuk</a:t>
            </a:r>
            <a:r>
              <a:rPr lang="en-ID" sz="1600" dirty="0">
                <a:solidFill>
                  <a:schemeClr val="bg1"/>
                </a:solidFill>
              </a:rPr>
              <a:t> BNI dan BRI pada </a:t>
            </a:r>
            <a:r>
              <a:rPr lang="en-ID" sz="1600" dirty="0" err="1">
                <a:solidFill>
                  <a:schemeClr val="bg1"/>
                </a:solidFill>
              </a:rPr>
              <a:t>periode</a:t>
            </a:r>
            <a:r>
              <a:rPr lang="en-ID" sz="1600" dirty="0">
                <a:solidFill>
                  <a:schemeClr val="bg1"/>
                </a:solidFill>
              </a:rPr>
              <a:t> kali </a:t>
            </a:r>
            <a:r>
              <a:rPr lang="en-ID" sz="1600" dirty="0" err="1">
                <a:solidFill>
                  <a:schemeClr val="bg1"/>
                </a:solidFill>
              </a:rPr>
              <a:t>ini</a:t>
            </a:r>
            <a:r>
              <a:rPr lang="en-ID" sz="1600" dirty="0">
                <a:solidFill>
                  <a:schemeClr val="bg1"/>
                </a:solidFill>
              </a:rPr>
              <a:t> juga </a:t>
            </a:r>
            <a:r>
              <a:rPr lang="en-ID" sz="1600" dirty="0" err="1">
                <a:solidFill>
                  <a:schemeClr val="bg1"/>
                </a:solidFill>
              </a:rPr>
              <a:t>muncul</a:t>
            </a:r>
            <a:r>
              <a:rPr lang="en-ID" sz="1600" dirty="0">
                <a:solidFill>
                  <a:schemeClr val="bg1"/>
                </a:solidFill>
              </a:rPr>
              <a:t> di </a:t>
            </a:r>
            <a:r>
              <a:rPr lang="en-ID" sz="1600" dirty="0" err="1">
                <a:solidFill>
                  <a:schemeClr val="bg1"/>
                </a:solidFill>
              </a:rPr>
              <a:t>periode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lalu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dimana</a:t>
            </a:r>
            <a:r>
              <a:rPr lang="en-ID" sz="1600" dirty="0">
                <a:solidFill>
                  <a:schemeClr val="bg1"/>
                </a:solidFill>
              </a:rPr>
              <a:t> issue </a:t>
            </a:r>
            <a:r>
              <a:rPr lang="en-ID" sz="1600" dirty="0" err="1">
                <a:solidFill>
                  <a:schemeClr val="bg1"/>
                </a:solidFill>
              </a:rPr>
              <a:t>keluhan</a:t>
            </a:r>
            <a:r>
              <a:rPr lang="en-ID" sz="1600" dirty="0">
                <a:solidFill>
                  <a:schemeClr val="bg1"/>
                </a:solidFill>
              </a:rPr>
              <a:t> dan </a:t>
            </a:r>
            <a:r>
              <a:rPr lang="en-ID" sz="1600" dirty="0" err="1">
                <a:solidFill>
                  <a:schemeClr val="bg1"/>
                </a:solidFill>
              </a:rPr>
              <a:t>bukan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keluhan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didominasi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penurunan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pembicaraam</a:t>
            </a:r>
            <a:r>
              <a:rPr lang="en-ID" sz="1600" dirty="0">
                <a:solidFill>
                  <a:schemeClr val="bg1"/>
                </a:solidFill>
              </a:rPr>
              <a:t>.</a:t>
            </a:r>
            <a:endParaRPr lang="sv-SE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12760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37" b="5767"/>
          <a:stretch/>
        </p:blipFill>
        <p:spPr>
          <a:xfrm>
            <a:off x="0" y="12876"/>
            <a:ext cx="12192000" cy="68386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082043"/>
            <a:ext cx="12192000" cy="1200329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0973" y="5174375"/>
            <a:ext cx="9710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Droid Serif" panose="02020600060500020200" pitchFamily="18" charset="0"/>
                <a:cs typeface="Droid Serif" panose="02020600060500020200" pitchFamily="18" charset="0"/>
              </a:rPr>
              <a:t>INTERNET</a:t>
            </a:r>
            <a:r>
              <a:rPr kumimoji="0" lang="id-ID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Droid Serif" panose="02020600060500020200" pitchFamily="18" charset="0"/>
                <a:cs typeface="Droid Serif" panose="02020600060500020200" pitchFamily="18" charset="0"/>
              </a:rPr>
              <a:t> BANKING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57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TALK, TALKER &amp; SENTIMENT</a:t>
            </a:r>
            <a:endParaRPr lang="id-ID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98977" y="1678207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11CF0153-2EA4-0941-9F8A-328308D317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76037"/>
              </p:ext>
            </p:extLst>
          </p:nvPr>
        </p:nvGraphicFramePr>
        <p:xfrm>
          <a:off x="9141477" y="2158952"/>
          <a:ext cx="3828258" cy="2562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CD091B06-F4A1-4DD5-B061-4A38DE9C09BF}"/>
              </a:ext>
            </a:extLst>
          </p:cNvPr>
          <p:cNvSpPr/>
          <p:nvPr/>
        </p:nvSpPr>
        <p:spPr>
          <a:xfrm>
            <a:off x="8484008" y="1678207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SENTIMENT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0125312" y="754699"/>
            <a:ext cx="1951847" cy="296022"/>
            <a:chOff x="3901087" y="6365600"/>
            <a:chExt cx="1880745" cy="239745"/>
          </a:xfrm>
        </p:grpSpPr>
        <p:sp>
          <p:nvSpPr>
            <p:cNvPr id="34" name="Rectangle 33"/>
            <p:cNvSpPr/>
            <p:nvPr/>
          </p:nvSpPr>
          <p:spPr>
            <a:xfrm>
              <a:off x="3901087" y="6385369"/>
              <a:ext cx="182562" cy="182562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57736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Talk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Talker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03333" y="6079355"/>
            <a:ext cx="80233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Talk: Banyaknya pembicaraan di media sosial, bisa berupa keyword, mention, comment atau hashtag.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Talker: Banyaknya akun pengguna yang berbicara di media sosial, bisa berupa keyword, mention, comment atau hashtag.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Rumus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Nilai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Sentimen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((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positif-jumlah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negatif)/(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positif+jumlah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perbincangan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negatif))*100.</a:t>
            </a:r>
            <a:endParaRPr kumimoji="0" lang="id-ID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421696"/>
              </p:ext>
            </p:extLst>
          </p:nvPr>
        </p:nvGraphicFramePr>
        <p:xfrm>
          <a:off x="331573" y="2356468"/>
          <a:ext cx="3243052" cy="2474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7017769" y="750928"/>
            <a:ext cx="2874968" cy="296022"/>
            <a:chOff x="3745603" y="6365600"/>
            <a:chExt cx="2770236" cy="239745"/>
          </a:xfrm>
        </p:grpSpPr>
        <p:sp>
          <p:nvSpPr>
            <p:cNvPr id="27" name="Rectangle 26"/>
            <p:cNvSpPr/>
            <p:nvPr/>
          </p:nvSpPr>
          <p:spPr>
            <a:xfrm>
              <a:off x="3745603" y="6385369"/>
              <a:ext cx="182562" cy="1825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90551" y="6380592"/>
              <a:ext cx="182562" cy="18256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28165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Netral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Positif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53055" y="6378597"/>
              <a:ext cx="662784" cy="226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Negatif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079808" y="4463745"/>
            <a:ext cx="1728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Nilai Sentiment: -93,55%</a:t>
            </a:r>
          </a:p>
        </p:txBody>
      </p:sp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11CF0153-2EA4-0941-9F8A-328308D317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9807603"/>
              </p:ext>
            </p:extLst>
          </p:nvPr>
        </p:nvGraphicFramePr>
        <p:xfrm>
          <a:off x="6689314" y="2160872"/>
          <a:ext cx="3828258" cy="2562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7628007" y="4463745"/>
            <a:ext cx="1611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Nilai Sentiment: -100%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4391411" y="1685777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ooter Placeholder 3"/>
          <p:cNvSpPr txBox="1">
            <a:spLocks/>
          </p:cNvSpPr>
          <p:nvPr/>
        </p:nvSpPr>
        <p:spPr>
          <a:xfrm>
            <a:off x="840305" y="5210385"/>
            <a:ext cx="1051138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Berbicara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terkait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Internet Banking, BRI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masih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lebih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banyak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dibicarakan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dibanding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BNI,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begitupun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dengan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pembicaraan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positif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Untuk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percakapan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Internet Banking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kedua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brand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memiliki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nilai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sentiment negative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dimata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netizen. </a:t>
            </a:r>
            <a:endParaRPr lang="nn-NO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0963630"/>
              </p:ext>
            </p:extLst>
          </p:nvPr>
        </p:nvGraphicFramePr>
        <p:xfrm>
          <a:off x="4083064" y="2356468"/>
          <a:ext cx="3243052" cy="2473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52713909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957479"/>
              </p:ext>
            </p:extLst>
          </p:nvPr>
        </p:nvGraphicFramePr>
        <p:xfrm>
          <a:off x="802793" y="1437017"/>
          <a:ext cx="4449050" cy="4003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TALK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731455" y="1661258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bg1"/>
                </a:solidFill>
              </a:rPr>
              <a:t>TALK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589196" y="1661257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bg1"/>
                </a:solidFill>
              </a:rPr>
              <a:t>DAY TO DAY TALK</a:t>
            </a: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2084097937"/>
              </p:ext>
            </p:extLst>
          </p:nvPr>
        </p:nvGraphicFramePr>
        <p:xfrm>
          <a:off x="6207617" y="2128305"/>
          <a:ext cx="5454925" cy="239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9976828" y="740916"/>
            <a:ext cx="2113211" cy="296022"/>
            <a:chOff x="3745603" y="6365600"/>
            <a:chExt cx="2036229" cy="239745"/>
          </a:xfrm>
        </p:grpSpPr>
        <p:sp>
          <p:nvSpPr>
            <p:cNvPr id="32" name="Rectangle 31"/>
            <p:cNvSpPr/>
            <p:nvPr/>
          </p:nvSpPr>
          <p:spPr>
            <a:xfrm>
              <a:off x="3745603" y="6385369"/>
              <a:ext cx="182562" cy="182562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28165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</a:t>
              </a:r>
              <a:endPara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Talker</a:t>
              </a:r>
              <a:endPara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/>
        </p:nvSpPr>
        <p:spPr>
          <a:xfrm>
            <a:off x="531278" y="5338839"/>
            <a:ext cx="10990628" cy="4627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Pembicaraan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terkait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BNI pada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mengalami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peningkatan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dibanding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lalu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pembicaraan paling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tinggi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tanggal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14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Desember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2020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karena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BNI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banyak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dibicarakan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akun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menfess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03334" y="5975486"/>
            <a:ext cx="77556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*</a:t>
            </a:r>
            <a:r>
              <a:rPr lang="id-ID" sz="1000" dirty="0"/>
              <a:t>Talk: Banyaknya pembicaraan di media sosial, bisa berupa keyword, mention, comment atau hashtag.</a:t>
            </a:r>
          </a:p>
          <a:p>
            <a:r>
              <a:rPr lang="en-US" sz="1000" dirty="0"/>
              <a:t>*</a:t>
            </a:r>
            <a:r>
              <a:rPr lang="id-ID" sz="1000" dirty="0"/>
              <a:t>Talker: Banyaknya akun pengguna yang berbicara di media sosial, bisa berupa keyword, mention, comment atau hashtag.</a:t>
            </a:r>
            <a:endParaRPr lang="en-US" sz="1000" dirty="0"/>
          </a:p>
          <a:p>
            <a:r>
              <a:rPr lang="en-US" sz="1000" dirty="0"/>
              <a:t>*</a:t>
            </a:r>
            <a:r>
              <a:rPr lang="id-ID" sz="1000" dirty="0"/>
              <a:t>Potential Reach: Jumlah total perkiraan seberapa banyak pengguna Twitter unik (dihitung per userID) yang melihat tweet dengan topik tertentu.</a:t>
            </a:r>
          </a:p>
          <a:p>
            <a:r>
              <a:rPr lang="en-US" sz="1000" dirty="0"/>
              <a:t>*</a:t>
            </a:r>
            <a:r>
              <a:rPr lang="id-ID" sz="1000" dirty="0"/>
              <a:t>Potential Impression: Jumlah total perkiraan seberapa banyak pengguna Twitter melihat Tweet dengan topik tertentu.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3097" y="4792827"/>
            <a:ext cx="10426990" cy="379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Potential </a:t>
            </a:r>
            <a:r>
              <a:rPr lang="id-ID" sz="1600" dirty="0">
                <a:solidFill>
                  <a:schemeClr val="bg1"/>
                </a:solidFill>
              </a:rPr>
              <a:t>Reach: </a:t>
            </a:r>
            <a:r>
              <a:rPr lang="en-US" sz="1600" dirty="0"/>
              <a:t>   40.824.419 </a:t>
            </a:r>
            <a:r>
              <a:rPr lang="en-US" sz="1600" dirty="0">
                <a:solidFill>
                  <a:schemeClr val="bg1"/>
                </a:solidFill>
              </a:rPr>
              <a:t>| Potential </a:t>
            </a:r>
            <a:r>
              <a:rPr lang="id-ID" sz="1600" dirty="0">
                <a:solidFill>
                  <a:schemeClr val="bg1"/>
                </a:solidFill>
              </a:rPr>
              <a:t>Impression: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 2.696.741.450</a:t>
            </a:r>
          </a:p>
        </p:txBody>
      </p:sp>
    </p:spTree>
    <p:extLst>
      <p:ext uri="{BB962C8B-B14F-4D97-AF65-F5344CB8AC3E}">
        <p14:creationId xmlns:p14="http://schemas.microsoft.com/office/powerpoint/2010/main" val="297894648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27F31F-A496-2949-9B0A-2DE5D9371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321365"/>
              </p:ext>
            </p:extLst>
          </p:nvPr>
        </p:nvGraphicFramePr>
        <p:xfrm>
          <a:off x="2399189" y="1894459"/>
          <a:ext cx="3638311" cy="2901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FC70B-7B4E-2F4E-850B-95F05BD6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04A6FE-1856-6545-922D-1C0397FA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</a:t>
            </a: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1161143" y="5091354"/>
            <a:ext cx="10030264" cy="1154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Pembicaraan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keluhan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terkait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Internet Banking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baik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BNI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ataupun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BRI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lebih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sedikit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dibanding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jumlah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bukan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keluhannya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Akan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tetapi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jika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dibandingkan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antara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kedua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brand,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jumlah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keluhan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dan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bukan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keluhan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BRI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lebih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banyak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Isu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keluhan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untuk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BNI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didominasi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keluhan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terkait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kesulitan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login e-banking dan BRI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didominasi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Keluhan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terkait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akun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internet banking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sering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tiba-tiba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terblokir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Sementara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Isu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bukan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keluhan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tertinggi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di BRI dan BNI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terkait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sv-SE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Pertanyaan registrasi, aktivasi, dan reaktivasi internet banking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nn-NO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E27F31F-A496-2949-9B0A-2DE5D93714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211291"/>
              </p:ext>
            </p:extLst>
          </p:nvPr>
        </p:nvGraphicFramePr>
        <p:xfrm>
          <a:off x="6031009" y="1885994"/>
          <a:ext cx="3638311" cy="2901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72" y="1298937"/>
            <a:ext cx="1469998" cy="4795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58" y="1298937"/>
            <a:ext cx="2034468" cy="47958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479856" y="754699"/>
            <a:ext cx="2597303" cy="296022"/>
            <a:chOff x="3279151" y="6365600"/>
            <a:chExt cx="2502681" cy="239745"/>
          </a:xfrm>
        </p:grpSpPr>
        <p:sp>
          <p:nvSpPr>
            <p:cNvPr id="12" name="Rectangle 11"/>
            <p:cNvSpPr/>
            <p:nvPr/>
          </p:nvSpPr>
          <p:spPr>
            <a:xfrm>
              <a:off x="3279151" y="6385369"/>
              <a:ext cx="182562" cy="182562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41319" y="6385797"/>
              <a:ext cx="165965" cy="18256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35797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Complaint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8994" y="6381007"/>
              <a:ext cx="120283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Complaint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766928-0205-454C-8171-DC1466A693E4}"/>
              </a:ext>
            </a:extLst>
          </p:cNvPr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7121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COMPLAINT </a:t>
            </a:r>
            <a:r>
              <a:rPr lang="id-ID" dirty="0"/>
              <a:t>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0690" y="6456570"/>
            <a:ext cx="6553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Talker: Banyaknya akun pengguna yang berbicara di media sosial, bisa berupa keyword, mention, comment atau hashtag.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9" y="1194542"/>
            <a:ext cx="1469998" cy="479587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903881"/>
              </p:ext>
            </p:extLst>
          </p:nvPr>
        </p:nvGraphicFramePr>
        <p:xfrm>
          <a:off x="399141" y="1792887"/>
          <a:ext cx="11477223" cy="35261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5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92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76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ISSUE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300" dirty="0"/>
                        <a:t>SAMPLE CONVERSATION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Kendala terkait tidak bisa login internet banking. Dibicarakan di Twitter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miakarlina65</a:t>
                      </a: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: @BNI kenapa i bankingnya ga bisa login terus dr kmrn ?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437357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Kendala terkait kesulitan akses internet banking. Dibicarakan di Twitter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AndreQuintao2</a:t>
                      </a: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: @BNI Selamat sore BNI, nama Saya Bernadette Melati Nursita. Saya nasabah BNI dan tinggal di luar negeri. Sudah se minggu lebih saya nggak bisa akses BNI internet banking saya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20206810"/>
                  </a:ext>
                </a:extLst>
              </a:tr>
              <a:tr h="955603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terkait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internet banking error dan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gangguan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Dibicaraka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 Twitter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squidwardfess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: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Ibanking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BNI kalian error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nggak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???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37321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terkait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kesulitan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transaksi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menggunakan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internet banking.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Dibicarakan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 Twitter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msdsan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: Susah transfer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dari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ibanking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@BNICustomerCare @BNI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@linkaja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nih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</a:t>
                      </a: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574317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DC0CC2E-DC4C-4886-B2A6-DFAE9CB31CB0}"/>
              </a:ext>
            </a:extLst>
          </p:cNvPr>
          <p:cNvGrpSpPr/>
          <p:nvPr/>
        </p:nvGrpSpPr>
        <p:grpSpPr>
          <a:xfrm>
            <a:off x="10007184" y="773732"/>
            <a:ext cx="2069993" cy="461665"/>
            <a:chOff x="3787250" y="6381007"/>
            <a:chExt cx="1994583" cy="3738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3C6A03-B0A2-49B0-B518-7677E179C876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C4A7B-2FE6-4230-9ABA-510D075604AB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meningkat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39BCF3-2BB9-47C4-B5E2-5ADC8FEF5E6B}"/>
              </a:ext>
            </a:extLst>
          </p:cNvPr>
          <p:cNvGrpSpPr/>
          <p:nvPr/>
        </p:nvGrpSpPr>
        <p:grpSpPr>
          <a:xfrm>
            <a:off x="7871345" y="773732"/>
            <a:ext cx="2069993" cy="461665"/>
            <a:chOff x="3787250" y="6381007"/>
            <a:chExt cx="1994583" cy="3738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E36535-2AF9-49FB-AC4C-3949352B4D0B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rgbClr val="DCC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EE1912-1CE9-41B3-9961-6A95EE9BE95E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menurun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14499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COMPLAINT </a:t>
            </a:r>
            <a:r>
              <a:rPr lang="id-ID" dirty="0"/>
              <a:t>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0690" y="6456570"/>
            <a:ext cx="6553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Talker: Banyaknya akun pengguna yang berbicara di media sosial, bisa berupa keyword, mention, comment atau hashtag.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2" y="860500"/>
            <a:ext cx="2034468" cy="4795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DC0CC2E-DC4C-4886-B2A6-DFAE9CB31CB0}"/>
              </a:ext>
            </a:extLst>
          </p:cNvPr>
          <p:cNvGrpSpPr/>
          <p:nvPr/>
        </p:nvGrpSpPr>
        <p:grpSpPr>
          <a:xfrm>
            <a:off x="10007184" y="773732"/>
            <a:ext cx="2069993" cy="461665"/>
            <a:chOff x="3787250" y="6381007"/>
            <a:chExt cx="1994583" cy="3738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3C6A03-B0A2-49B0-B518-7677E179C876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5C4A7B-2FE6-4230-9ABA-510D075604AB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meningkat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39BCF3-2BB9-47C4-B5E2-5ADC8FEF5E6B}"/>
              </a:ext>
            </a:extLst>
          </p:cNvPr>
          <p:cNvGrpSpPr/>
          <p:nvPr/>
        </p:nvGrpSpPr>
        <p:grpSpPr>
          <a:xfrm>
            <a:off x="7871345" y="773732"/>
            <a:ext cx="2069993" cy="461665"/>
            <a:chOff x="3787250" y="6381007"/>
            <a:chExt cx="1994583" cy="3738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E36535-2AF9-49FB-AC4C-3949352B4D0B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rgbClr val="DCC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EE1912-1CE9-41B3-9961-6A95EE9BE95E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menurun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23446"/>
              </p:ext>
            </p:extLst>
          </p:nvPr>
        </p:nvGraphicFramePr>
        <p:xfrm>
          <a:off x="172239" y="1422425"/>
          <a:ext cx="11904936" cy="44597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8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838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ISSUE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300" dirty="0"/>
                        <a:t>SAMPLE</a:t>
                      </a:r>
                      <a:r>
                        <a:rPr lang="en-ID" sz="1300" baseline="0" dirty="0"/>
                        <a:t> CONVERSATION</a:t>
                      </a:r>
                      <a:endParaRPr lang="en-US" sz="13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217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terkait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akun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internet banking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sering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terblokir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tiba-tiba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Dibicarakan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 Twitter dan Facebook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Siswant53918222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: @kontakBRI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Kenapa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internet banking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sering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bngt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terblokir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y....masa 1minggu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udah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terblokir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2x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73571"/>
                  </a:ext>
                </a:extLst>
              </a:tr>
              <a:tr h="78111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terkait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internet banking error dan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gangguan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Dibicarakan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 Twitter dan Facebook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jgndiliat</a:t>
                      </a:r>
                      <a:r>
                        <a:rPr lang="en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 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@BANKBRI_ID Halo!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apakah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website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memang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sedang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eror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Kemarin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waktu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ngecek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keterangannya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terdaftar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pas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cek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lagi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berubah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menjadi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tidak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terdaftar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https://t.co/OWykM6tpuY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206810"/>
                  </a:ext>
                </a:extLst>
              </a:tr>
              <a:tr h="78111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Kendala terkait tidak bisa login internet banking. Dibicarakan di Twitter dan Facebook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MpokZanje</a:t>
                      </a: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: @BANKBRI_ID min internet banking bri abis di update kok malah gabisa login? Link login nya katanya dikirim via sms tapi saya ga terima sms sama sekali. Tolong infonya dong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0908546"/>
                  </a:ext>
                </a:extLst>
              </a:tr>
              <a:tr h="78111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 terkait sulitnya aktivasi internet banking. Dibicarakan di Twitter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hppnssdlght</a:t>
                      </a:r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: @BANKBRI_ID min, kenapa dari tadi siang sms buat aktivasi i-banking ngga masuk masuk ya?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9726209"/>
                  </a:ext>
                </a:extLst>
              </a:tr>
              <a:tr h="78111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n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 terkait transaksi menggunakan e-banking berhasil, tetapi saldo tidak masuk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desioisanov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: @kontakBRI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Sampai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saat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saldo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kvision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saya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belum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bertambah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Saya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sdh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topup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saldo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melalui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internet banking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kali dan mobile banking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sekali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[…]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94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37710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PEAKTIME COMPLAINT </a:t>
            </a:r>
            <a:r>
              <a:rPr lang="id-ID" dirty="0"/>
              <a:t>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81" y="1417516"/>
            <a:ext cx="1469998" cy="479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013" y="1417516"/>
            <a:ext cx="2034468" cy="479587"/>
          </a:xfrm>
          <a:prstGeom prst="rect">
            <a:avLst/>
          </a:prstGeom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42F33C7-DE09-4A17-BDE9-4DC90D42B710}"/>
              </a:ext>
            </a:extLst>
          </p:cNvPr>
          <p:cNvSpPr txBox="1">
            <a:spLocks/>
          </p:cNvSpPr>
          <p:nvPr/>
        </p:nvSpPr>
        <p:spPr>
          <a:xfrm>
            <a:off x="593558" y="5215886"/>
            <a:ext cx="10646529" cy="721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Internet banking BNI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banyak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dikeluhkan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 jam 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08:00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11:59 dan BRI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banyak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dikeluhkan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 jam 12:00 –</a:t>
            </a:r>
            <a:r>
              <a:rPr lang="en-US" sz="16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 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15: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59.</a:t>
            </a:r>
            <a:endParaRPr lang="sv-SE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121A6A9-F8C3-4772-AC23-DC23FCFE1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104349"/>
              </p:ext>
            </p:extLst>
          </p:nvPr>
        </p:nvGraphicFramePr>
        <p:xfrm>
          <a:off x="181926" y="2212711"/>
          <a:ext cx="5711908" cy="2851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EA462DB-BC3D-6F45-81E1-F8BB72EB6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5785839"/>
              </p:ext>
            </p:extLst>
          </p:nvPr>
        </p:nvGraphicFramePr>
        <p:xfrm>
          <a:off x="6298166" y="2212711"/>
          <a:ext cx="5711908" cy="2851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8666810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NOT A COMPLAINT 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350062"/>
              </p:ext>
            </p:extLst>
          </p:nvPr>
        </p:nvGraphicFramePr>
        <p:xfrm>
          <a:off x="441442" y="1539798"/>
          <a:ext cx="11497442" cy="42193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62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547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ISSUE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300" dirty="0"/>
                        <a:t>SAMPLE CONVERSATION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098">
                <a:tc>
                  <a:txBody>
                    <a:bodyPr/>
                    <a:lstStyle/>
                    <a:p>
                      <a:pPr algn="ctr"/>
                      <a:r>
                        <a:rPr lang="id-ID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Pertanyaan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registrasi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aktivasi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dan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reaktivasi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e-banking.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ekaliasembiring</a:t>
                      </a:r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 : @BNI u/mengaktifkan internet banking,harus datang ke bank?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232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Pertanyaan dan Pembicaraan terkait transaksi pada internet banking. Dibicarakan di Twitter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sabuncoleek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@BNICustomerCare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kak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cash management buat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transaksi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I-banking buat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lembaga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965377"/>
                  </a:ext>
                </a:extLst>
              </a:tr>
              <a:tr h="616483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Pertanyaan terkait ketersediaan fitur Financial Management e-banking. Dibicarakan di Twitter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rafli_ramadhia</a:t>
                      </a:r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 : @BNI min mau tanya, BNI iB Hasanah Wadiah bisa pakai fitur Personal Financial Management di Internet Banking BNI tidak ya? […]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16172577"/>
                  </a:ext>
                </a:extLst>
              </a:tr>
              <a:tr h="727933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n-NO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Pertanyaan terkait token internet banking berbayar atau tidak. Dibicarakan di Twitter</a:t>
                      </a:r>
                      <a:endParaRPr lang="nn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alvi71y</a:t>
                      </a:r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 : @BNICustomerCare kalau buat internet banking pakai token e-secure bayar berapa min?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501354"/>
                  </a:ext>
                </a:extLst>
              </a:tr>
              <a:tr h="727153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Pertanyaan terkait penggunaan internet banking. Dibicarakan di Twitter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tayonasiiro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@BNICustomerCare internet banking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bni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itu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menggunakan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token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dikirim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lewat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sms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atau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gmn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DCC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15601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40690" y="6456570"/>
            <a:ext cx="6553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Talker: Banyaknya akun pengguna yang berbicara di media sosial, bisa berupa keyword, mention, comment atau hashtag.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377B4-F7FF-2545-B50F-1618EE41FB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8" y="913646"/>
            <a:ext cx="1469998" cy="47958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C472C86-0747-4716-896D-A0A5C3C15B12}"/>
              </a:ext>
            </a:extLst>
          </p:cNvPr>
          <p:cNvGrpSpPr/>
          <p:nvPr/>
        </p:nvGrpSpPr>
        <p:grpSpPr>
          <a:xfrm>
            <a:off x="10007184" y="773732"/>
            <a:ext cx="2069993" cy="461665"/>
            <a:chOff x="3787250" y="6381007"/>
            <a:chExt cx="1994583" cy="37389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068448-E942-4B30-B1AE-5EA943F82EB2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075549-9F0A-484E-8303-3E8CFEC8CC27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meningkat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3ED609-8349-4157-BD52-AD7F8935BD45}"/>
              </a:ext>
            </a:extLst>
          </p:cNvPr>
          <p:cNvGrpSpPr/>
          <p:nvPr/>
        </p:nvGrpSpPr>
        <p:grpSpPr>
          <a:xfrm>
            <a:off x="7871345" y="773732"/>
            <a:ext cx="2069993" cy="461665"/>
            <a:chOff x="3787250" y="6381007"/>
            <a:chExt cx="1994583" cy="37389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809A54-410A-44D7-8ECB-88A3AF1BC89D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rgbClr val="DCC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BBF6EF-0A4D-41C7-9AF9-DCF49AF651F3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menurun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5182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NOT A COMPLAINT ISSUE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0690" y="6456570"/>
            <a:ext cx="6553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Talker: Banyaknya akun pengguna yang berbicara di media sosial, bisa berupa keyword, mention, comment atau hashtag.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2" y="1129357"/>
            <a:ext cx="2034468" cy="47958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C472C86-0747-4716-896D-A0A5C3C15B12}"/>
              </a:ext>
            </a:extLst>
          </p:cNvPr>
          <p:cNvGrpSpPr/>
          <p:nvPr/>
        </p:nvGrpSpPr>
        <p:grpSpPr>
          <a:xfrm>
            <a:off x="10007184" y="773732"/>
            <a:ext cx="2069993" cy="461665"/>
            <a:chOff x="3787250" y="6381007"/>
            <a:chExt cx="1994583" cy="37389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068448-E942-4B30-B1AE-5EA943F82EB2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075549-9F0A-484E-8303-3E8CFEC8CC27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meningkat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3ED609-8349-4157-BD52-AD7F8935BD45}"/>
              </a:ext>
            </a:extLst>
          </p:cNvPr>
          <p:cNvGrpSpPr/>
          <p:nvPr/>
        </p:nvGrpSpPr>
        <p:grpSpPr>
          <a:xfrm>
            <a:off x="7871345" y="773732"/>
            <a:ext cx="2069993" cy="461665"/>
            <a:chOff x="3787250" y="6381007"/>
            <a:chExt cx="1994583" cy="37389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809A54-410A-44D7-8ECB-88A3AF1BC89D}"/>
                </a:ext>
              </a:extLst>
            </p:cNvPr>
            <p:cNvSpPr/>
            <p:nvPr/>
          </p:nvSpPr>
          <p:spPr>
            <a:xfrm>
              <a:off x="3787250" y="6486462"/>
              <a:ext cx="165965" cy="182562"/>
            </a:xfrm>
            <a:prstGeom prst="rect">
              <a:avLst/>
            </a:prstGeom>
            <a:solidFill>
              <a:srgbClr val="DCC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BBF6EF-0A4D-41C7-9AF9-DCF49AF651F3}"/>
                </a:ext>
              </a:extLst>
            </p:cNvPr>
            <p:cNvSpPr txBox="1"/>
            <p:nvPr/>
          </p:nvSpPr>
          <p:spPr>
            <a:xfrm>
              <a:off x="3953215" y="6381007"/>
              <a:ext cx="1828618" cy="37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Isu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tetap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dari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periode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lalu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menurun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968765"/>
              </p:ext>
            </p:extLst>
          </p:nvPr>
        </p:nvGraphicFramePr>
        <p:xfrm>
          <a:off x="441442" y="1760538"/>
          <a:ext cx="11453327" cy="38860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7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6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9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005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ISSUE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COUNT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TALKER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300" dirty="0"/>
                        <a:t>SAMPLE CONVERSATION</a:t>
                      </a:r>
                      <a:endParaRPr lang="en-US" sz="13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id-ID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Pertanyaan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terkait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registrasi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aktivasi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dan re-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aktivasi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e-banking.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Dibicarakan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Twitter dan Facebook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46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muklana_mp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@BANKBRI_ID  Daftar internet banking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gimana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kak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selain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dari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bank dan ATM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soalnya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di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daerah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aceh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sudah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tidak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lagi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BRI, yang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BRI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syariah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Pembicaraan dan pertanyaan terkat fitur disable dan enable e-banking. Dibicarakan di Twitter dan Facebook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yollamelly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@solomusicsport @BANKBRI_ID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lho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bkannya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bisa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lgs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enable via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banking/ m banking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jadi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repot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kcp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simpel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coba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aja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96537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Pertanyaan terkait pemulihan akun internet banking. Dibicarakan di Twitter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Rizkywiddie</a:t>
                      </a:r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 : @kontakBRI siang min, mau tanya untuk buka blokir id internet banking bisa lewat call center apa harus ke kantor bank?thanks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248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ID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Pertanyaan terkait cara mengetahui username e-banking. Dibicarakan di Twitter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clekeira</a:t>
                      </a:r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 : @BANKBRI_ID Min cara tau usernane mbanking/ibanking gimana? App rusak trs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361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ID" sz="1400" b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Pertanyaan terkait dokumen yang dibutuhkan untuk pemulihan e-banking. Dibicarakan di Twitter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D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affinozta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: @BANKBRI_ID @kontakBRI halo admin!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buku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tabungan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hilang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entah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kemana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atm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ketelen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berbulanÂ²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lalu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terus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ini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ibanking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keblokir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kalo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mau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ngurus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ke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cs,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dokumen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apa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saja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yang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perlu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saya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ID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siapkan</a:t>
                      </a:r>
                      <a:r>
                        <a:rPr lang="en-ID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?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82482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1573" y="244209"/>
            <a:ext cx="10335064" cy="373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SUMMARY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2832" y="5774490"/>
            <a:ext cx="5131559" cy="578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753978" y="685964"/>
            <a:ext cx="10748211" cy="55905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solidFill>
                  <a:schemeClr val="bg1"/>
                </a:solidFill>
              </a:rPr>
              <a:t>Berbicara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terkait</a:t>
            </a:r>
            <a:r>
              <a:rPr lang="en-US" sz="1800" dirty="0">
                <a:solidFill>
                  <a:schemeClr val="bg1"/>
                </a:solidFill>
              </a:rPr>
              <a:t> Internet Banking, BRI </a:t>
            </a:r>
            <a:r>
              <a:rPr lang="en-US" sz="1800" dirty="0" err="1">
                <a:solidFill>
                  <a:schemeClr val="bg1"/>
                </a:solidFill>
              </a:rPr>
              <a:t>masih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lebih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banyak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dibicarakan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dibanding</a:t>
            </a:r>
            <a:r>
              <a:rPr lang="en-US" sz="1800" dirty="0">
                <a:solidFill>
                  <a:schemeClr val="bg1"/>
                </a:solidFill>
              </a:rPr>
              <a:t> BNI, </a:t>
            </a:r>
            <a:r>
              <a:rPr lang="en-US" sz="1800" dirty="0" err="1">
                <a:solidFill>
                  <a:schemeClr val="bg1"/>
                </a:solidFill>
              </a:rPr>
              <a:t>begitupun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dengan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pembicaraan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positif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Untuk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percakapan</a:t>
            </a:r>
            <a:r>
              <a:rPr lang="en-US" sz="1800" dirty="0">
                <a:solidFill>
                  <a:schemeClr val="bg1"/>
                </a:solidFill>
              </a:rPr>
              <a:t> Internet Banking </a:t>
            </a:r>
            <a:r>
              <a:rPr lang="en-US" sz="1800" dirty="0" err="1">
                <a:solidFill>
                  <a:schemeClr val="bg1"/>
                </a:solidFill>
              </a:rPr>
              <a:t>kedua</a:t>
            </a:r>
            <a:r>
              <a:rPr lang="en-US" sz="1800" dirty="0">
                <a:solidFill>
                  <a:schemeClr val="bg1"/>
                </a:solidFill>
              </a:rPr>
              <a:t> brand </a:t>
            </a:r>
            <a:r>
              <a:rPr lang="en-US" sz="1800" dirty="0" err="1">
                <a:solidFill>
                  <a:schemeClr val="bg1"/>
                </a:solidFill>
              </a:rPr>
              <a:t>memiliki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nilai</a:t>
            </a:r>
            <a:r>
              <a:rPr lang="en-US" sz="1800" dirty="0">
                <a:solidFill>
                  <a:schemeClr val="bg1"/>
                </a:solidFill>
              </a:rPr>
              <a:t> sentiment negative </a:t>
            </a:r>
            <a:r>
              <a:rPr lang="en-US" sz="1800" dirty="0" err="1">
                <a:solidFill>
                  <a:schemeClr val="bg1"/>
                </a:solidFill>
              </a:rPr>
              <a:t>dimata</a:t>
            </a:r>
            <a:r>
              <a:rPr lang="en-US" sz="1800" dirty="0">
                <a:solidFill>
                  <a:schemeClr val="bg1"/>
                </a:solidFill>
              </a:rPr>
              <a:t> netizen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nn-NO" sz="18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solidFill>
                  <a:schemeClr val="bg1"/>
                </a:solidFill>
              </a:rPr>
              <a:t>Isu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keluhan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untuk</a:t>
            </a:r>
            <a:r>
              <a:rPr lang="en-US" sz="1800" dirty="0">
                <a:solidFill>
                  <a:schemeClr val="bg1"/>
                </a:solidFill>
              </a:rPr>
              <a:t> BNI </a:t>
            </a:r>
            <a:r>
              <a:rPr lang="en-US" sz="1800" dirty="0" err="1">
                <a:solidFill>
                  <a:schemeClr val="bg1"/>
                </a:solidFill>
              </a:rPr>
              <a:t>didominasi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keluhan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terkait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kesulitan</a:t>
            </a:r>
            <a:r>
              <a:rPr lang="en-US" sz="1800" dirty="0">
                <a:solidFill>
                  <a:schemeClr val="bg1"/>
                </a:solidFill>
              </a:rPr>
              <a:t> login e-banking dan BRI </a:t>
            </a:r>
            <a:r>
              <a:rPr lang="en-US" sz="1800" dirty="0" err="1">
                <a:solidFill>
                  <a:schemeClr val="bg1"/>
                </a:solidFill>
              </a:rPr>
              <a:t>didominasi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Keluhan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terkait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akun</a:t>
            </a:r>
            <a:r>
              <a:rPr lang="en-US" sz="1800" dirty="0">
                <a:solidFill>
                  <a:schemeClr val="bg1"/>
                </a:solidFill>
              </a:rPr>
              <a:t> internet banking </a:t>
            </a:r>
            <a:r>
              <a:rPr lang="en-US" sz="1800" dirty="0" err="1">
                <a:solidFill>
                  <a:schemeClr val="bg1"/>
                </a:solidFill>
              </a:rPr>
              <a:t>sering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tiba-tiba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terblokir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Sementara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Isu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bukan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keluhan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tertinggi</a:t>
            </a:r>
            <a:r>
              <a:rPr lang="en-US" sz="1800" dirty="0">
                <a:solidFill>
                  <a:schemeClr val="bg1"/>
                </a:solidFill>
              </a:rPr>
              <a:t> di BRI dan BNI </a:t>
            </a:r>
            <a:r>
              <a:rPr lang="en-US" sz="1800" dirty="0" err="1">
                <a:solidFill>
                  <a:schemeClr val="bg1"/>
                </a:solidFill>
              </a:rPr>
              <a:t>terkait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Pertanyaan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registrasi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aktivasi</a:t>
            </a:r>
            <a:r>
              <a:rPr lang="en-US" sz="1800" dirty="0">
                <a:solidFill>
                  <a:schemeClr val="bg1"/>
                </a:solidFill>
              </a:rPr>
              <a:t>, dan </a:t>
            </a:r>
            <a:r>
              <a:rPr lang="en-US" sz="1800" dirty="0" err="1">
                <a:solidFill>
                  <a:schemeClr val="bg1"/>
                </a:solidFill>
              </a:rPr>
              <a:t>reaktivasi</a:t>
            </a:r>
            <a:r>
              <a:rPr lang="en-US" sz="1800" dirty="0">
                <a:solidFill>
                  <a:schemeClr val="bg1"/>
                </a:solidFill>
              </a:rPr>
              <a:t> internet banking..</a:t>
            </a:r>
          </a:p>
          <a:p>
            <a:pPr algn="just"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Internet banking BNI dikeluhkan jam 08:00 – 11:59 dan BRI  banyak dikeluhkan di jam 12:00 – 15:59.</a:t>
            </a:r>
          </a:p>
        </p:txBody>
      </p:sp>
    </p:spTree>
    <p:extLst>
      <p:ext uri="{BB962C8B-B14F-4D97-AF65-F5344CB8AC3E}">
        <p14:creationId xmlns:p14="http://schemas.microsoft.com/office/powerpoint/2010/main" val="262710356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SENTIMENT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3"/>
          <p:cNvSpPr txBox="1">
            <a:spLocks/>
          </p:cNvSpPr>
          <p:nvPr/>
        </p:nvSpPr>
        <p:spPr>
          <a:xfrm>
            <a:off x="5038188" y="4675925"/>
            <a:ext cx="2281153" cy="2170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id-ID" sz="1400" dirty="0"/>
              <a:t>Sentimen: </a:t>
            </a:r>
            <a:r>
              <a:rPr lang="en-US" sz="1400" dirty="0"/>
              <a:t>-94.82%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865586" y="1427168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bg1"/>
                </a:solidFill>
              </a:rPr>
              <a:t>OVERALL </a:t>
            </a:r>
            <a:r>
              <a:rPr lang="en-US" sz="1600" dirty="0">
                <a:solidFill>
                  <a:schemeClr val="bg1"/>
                </a:solidFill>
              </a:rPr>
              <a:t>SENTIMENT</a:t>
            </a:r>
            <a:endParaRPr lang="id-ID" sz="1600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943654" y="755198"/>
            <a:ext cx="3134548" cy="296022"/>
            <a:chOff x="3745603" y="6365600"/>
            <a:chExt cx="3020360" cy="239745"/>
          </a:xfrm>
        </p:grpSpPr>
        <p:sp>
          <p:nvSpPr>
            <p:cNvPr id="28" name="Rectangle 27"/>
            <p:cNvSpPr/>
            <p:nvPr/>
          </p:nvSpPr>
          <p:spPr>
            <a:xfrm>
              <a:off x="3745603" y="6385369"/>
              <a:ext cx="182562" cy="1825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690551" y="6380592"/>
              <a:ext cx="182562" cy="182562"/>
            </a:xfrm>
            <a:prstGeom prst="rect">
              <a:avLst/>
            </a:prstGeom>
            <a:solidFill>
              <a:srgbClr val="F9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28165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Netral</a:t>
              </a:r>
              <a:endPara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Positif</a:t>
              </a:r>
              <a:endPara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53055" y="637859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Negatif</a:t>
              </a:r>
            </a:p>
          </p:txBody>
        </p:sp>
      </p:grpSp>
      <p:sp>
        <p:nvSpPr>
          <p:cNvPr id="34" name="Footer Placeholder 3"/>
          <p:cNvSpPr txBox="1">
            <a:spLocks/>
          </p:cNvSpPr>
          <p:nvPr/>
        </p:nvSpPr>
        <p:spPr>
          <a:xfrm>
            <a:off x="1683657" y="5182542"/>
            <a:ext cx="8866866" cy="791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Sentimen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BNI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negatif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lalu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BNI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mengadakan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aktivasi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sekali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Pembicaraan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negatif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tertinggi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masih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terkait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keluhan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Mobile dan Internet Banking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254" y="632136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</a:t>
            </a:r>
            <a:r>
              <a:rPr lang="id-ID" sz="1000" dirty="0"/>
              <a:t>Rumus Nilai Sentimen: ((jumlah perbincangan positif-jumlah perbincangan negatif)/(jumlah perbincangan positif+jumlah perbincangan negatif))*100</a:t>
            </a:r>
          </a:p>
        </p:txBody>
      </p:sp>
      <p:graphicFrame>
        <p:nvGraphicFramePr>
          <p:cNvPr id="2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404545"/>
              </p:ext>
            </p:extLst>
          </p:nvPr>
        </p:nvGraphicFramePr>
        <p:xfrm>
          <a:off x="3542777" y="1581295"/>
          <a:ext cx="5106446" cy="3094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97281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TOP 10 ISSUE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4439452"/>
              </p:ext>
            </p:extLst>
          </p:nvPr>
        </p:nvGraphicFramePr>
        <p:xfrm>
          <a:off x="-256677" y="1545255"/>
          <a:ext cx="5335951" cy="4067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646395"/>
              </p:ext>
            </p:extLst>
          </p:nvPr>
        </p:nvGraphicFramePr>
        <p:xfrm>
          <a:off x="4604084" y="1060619"/>
          <a:ext cx="6742824" cy="459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2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7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/>
                        <a:t>ISSUE</a:t>
                      </a:r>
                      <a:endParaRPr lang="en-US" sz="14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COUNT</a:t>
                      </a:r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BNI dibicarakan netizen dengan dimention akun menfess di Twitter</a:t>
                      </a:r>
                    </a:p>
                  </a:txBody>
                  <a:tcPr marL="6350" marR="6350" marT="6350" marB="0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6350" marR="6350" marT="6350" marB="0" anchor="ctr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Pertanyaan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seputar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internet dan mobile banking</a:t>
                      </a:r>
                    </a:p>
                  </a:txBody>
                  <a:tcPr marL="6350" marR="6350" marT="6350" marB="0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6350" marR="6350" marT="6350" marB="0" anchor="ctr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0217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seputar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internet dan mobile banking</a:t>
                      </a:r>
                    </a:p>
                  </a:txBody>
                  <a:tcPr marL="6350" marR="6350" marT="6350" marB="0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6350" marR="6350" marT="6350" marB="0"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736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 terkait CS Online yang kurang responsif</a:t>
                      </a:r>
                    </a:p>
                  </a:txBody>
                  <a:tcPr marL="6350" marR="6350" marT="6350" marB="0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350" marR="6350" marT="6350" marB="0"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Pertanyaan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dan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pembicaraan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seputar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transaksi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menggunakan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ATM</a:t>
                      </a:r>
                    </a:p>
                  </a:txBody>
                  <a:tcPr marL="6350" marR="6350" marT="6350" marB="0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ctr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Pertanyaan dan pembicaraan seputar bantuan UMKM</a:t>
                      </a:r>
                    </a:p>
                  </a:txBody>
                  <a:tcPr marL="6350" marR="6350" marT="6350" marB="0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350" marR="6350" marT="6350" marB="0" anchor="ctr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Kendala terkait transaksi menggunakan ATM</a:t>
                      </a:r>
                    </a:p>
                  </a:txBody>
                  <a:tcPr marL="6350" marR="6350" marT="6350" marB="0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4271" marR="64271" marT="32135" marB="32135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 terkait pelayanan bank yang kurang bagus</a:t>
                      </a:r>
                    </a:p>
                  </a:txBody>
                  <a:tcPr marL="6350" marR="6350" marT="6350" marB="0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4271" marR="64271" marT="32135" marB="32135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Apresiasi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positif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netizen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atas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informasi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diberikan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CS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4271" marR="64271" marT="32135" marB="32135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Keluhan terkait pencairan dana bantuan UMKM yang ribet</a:t>
                      </a:r>
                    </a:p>
                  </a:txBody>
                  <a:tcPr marL="6350" marR="6350" marT="6350" marB="0"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1413820" y="1414594"/>
            <a:ext cx="212581" cy="207421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13820" y="1859768"/>
            <a:ext cx="212581" cy="207421"/>
          </a:xfrm>
          <a:prstGeom prst="rect">
            <a:avLst/>
          </a:prstGeom>
          <a:solidFill>
            <a:srgbClr val="ED7D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13820" y="2288188"/>
            <a:ext cx="212581" cy="207421"/>
          </a:xfrm>
          <a:prstGeom prst="rect">
            <a:avLst/>
          </a:prstGeom>
          <a:solidFill>
            <a:srgbClr val="A5A5A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413820" y="2734634"/>
            <a:ext cx="212581" cy="20742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413820" y="3178420"/>
            <a:ext cx="212581" cy="207421"/>
          </a:xfrm>
          <a:prstGeom prst="rect">
            <a:avLst/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413820" y="3598215"/>
            <a:ext cx="212581" cy="207421"/>
          </a:xfrm>
          <a:prstGeom prst="rect">
            <a:avLst/>
          </a:prstGeom>
          <a:solidFill>
            <a:srgbClr val="70AD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13819" y="4026877"/>
            <a:ext cx="212581" cy="207421"/>
          </a:xfrm>
          <a:prstGeom prst="rect">
            <a:avLst/>
          </a:prstGeom>
          <a:solidFill>
            <a:srgbClr val="255E9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ooter Placeholder 3"/>
          <p:cNvSpPr txBox="1">
            <a:spLocks/>
          </p:cNvSpPr>
          <p:nvPr/>
        </p:nvSpPr>
        <p:spPr>
          <a:xfrm>
            <a:off x="660400" y="5744518"/>
            <a:ext cx="10944091" cy="6519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Isu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yang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berkembang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di BNI 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37%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mengenai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BNI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dibicarakan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netizen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dengan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dimention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akun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menfess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di Twitter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</a:rPr>
              <a:t>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Dari 10 Top Isu,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5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diantaranya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negatif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4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netral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dan 1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positif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.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413818" y="4472147"/>
            <a:ext cx="212581" cy="207421"/>
          </a:xfrm>
          <a:prstGeom prst="rect">
            <a:avLst/>
          </a:prstGeom>
          <a:solidFill>
            <a:srgbClr val="9E480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413818" y="4882448"/>
            <a:ext cx="212581" cy="207421"/>
          </a:xfrm>
          <a:prstGeom prst="rect">
            <a:avLst/>
          </a:prstGeom>
          <a:solidFill>
            <a:srgbClr val="63636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13818" y="5313483"/>
            <a:ext cx="212581" cy="207421"/>
          </a:xfrm>
          <a:prstGeom prst="rect">
            <a:avLst/>
          </a:prstGeom>
          <a:solidFill>
            <a:srgbClr val="9973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8943654" y="674988"/>
            <a:ext cx="3134548" cy="296022"/>
            <a:chOff x="3745603" y="6365600"/>
            <a:chExt cx="3020360" cy="239745"/>
          </a:xfrm>
        </p:grpSpPr>
        <p:sp>
          <p:nvSpPr>
            <p:cNvPr id="42" name="Rectangle 41"/>
            <p:cNvSpPr/>
            <p:nvPr/>
          </p:nvSpPr>
          <p:spPr>
            <a:xfrm>
              <a:off x="3745603" y="6385369"/>
              <a:ext cx="182562" cy="182562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90551" y="6380592"/>
              <a:ext cx="182562" cy="182562"/>
            </a:xfrm>
            <a:prstGeom prst="rect">
              <a:avLst/>
            </a:prstGeom>
            <a:solidFill>
              <a:srgbClr val="F9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928165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Netral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Positif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53055" y="637859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Negatif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44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TO DAY </a:t>
            </a:r>
            <a:r>
              <a:rPr lang="id-ID" dirty="0"/>
              <a:t>TOP 10 ISSUE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109052381"/>
              </p:ext>
            </p:extLst>
          </p:nvPr>
        </p:nvGraphicFramePr>
        <p:xfrm>
          <a:off x="331573" y="836811"/>
          <a:ext cx="11252575" cy="5384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19643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TOP TALKER &amp; INFLUENCER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917934"/>
              </p:ext>
            </p:extLst>
          </p:nvPr>
        </p:nvGraphicFramePr>
        <p:xfrm>
          <a:off x="627851" y="2018133"/>
          <a:ext cx="4887409" cy="38162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2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USERNAME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COUNT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PROFILE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vousyeriese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terkudet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netflixjuseyo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ecappstore_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binajualan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moonpeew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tiwsue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souju_service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carijajan1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Wishnoona_id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1731455" y="1300651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bg1"/>
                </a:solidFill>
              </a:rPr>
              <a:t>TOP TALKER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19034" y="1300651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bg1"/>
                </a:solidFill>
              </a:rPr>
              <a:t>TOP INFLUENCER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101302" y="1151010"/>
            <a:ext cx="0" cy="5063675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31573" y="621468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</a:t>
            </a:r>
            <a:r>
              <a:rPr lang="id-ID" sz="1000" dirty="0"/>
              <a:t>Top Influencer: Akun pengguna yang memiliki audience atau follower tertinggi di media sosial.</a:t>
            </a:r>
          </a:p>
          <a:p>
            <a:r>
              <a:rPr lang="en-US" sz="1000" dirty="0"/>
              <a:t>*</a:t>
            </a:r>
            <a:r>
              <a:rPr lang="id-ID" sz="1000" dirty="0"/>
              <a:t>Top Talker: Akun pengguna yang paling sering berbicara di media sosial.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FC6A86-EECA-43D3-826B-C6FEA9EDA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163957"/>
              </p:ext>
            </p:extLst>
          </p:nvPr>
        </p:nvGraphicFramePr>
        <p:xfrm>
          <a:off x="6474986" y="2018133"/>
          <a:ext cx="5314453" cy="3960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2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USERNAME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FOLLOWERS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PROFILE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detikcom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16.440.531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Media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kompascom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7.940.229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Media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20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liputan6dotcom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3.829.879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Media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4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tempodotco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1.715.812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Media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5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Telkomsel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1.567.148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Operator Company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6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mediaindonesia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1.476.207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Media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7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republikaonline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1.440.157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Media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8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Bisniscom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1.052.792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Media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9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KAI121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947.217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Transportation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815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10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hariankompas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827.958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Media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2741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id-ID" dirty="0"/>
              <a:t>TOP TALKER &amp; TOP INFLUENCER BY SENTIMENT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41442" y="637047"/>
            <a:ext cx="10225195" cy="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993223"/>
              </p:ext>
            </p:extLst>
          </p:nvPr>
        </p:nvGraphicFramePr>
        <p:xfrm>
          <a:off x="653608" y="1826490"/>
          <a:ext cx="4973064" cy="12433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9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7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USERNAME</a:t>
                      </a:r>
                      <a:endParaRPr lang="en-US" sz="1600" dirty="0"/>
                    </a:p>
                  </a:txBody>
                  <a:tcPr marL="64271" marR="64271" marT="32135" marB="3213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COUNT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PROFILE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vousyeriese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terkudet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netflixjuseyo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66474"/>
              </p:ext>
            </p:extLst>
          </p:nvPr>
        </p:nvGraphicFramePr>
        <p:xfrm>
          <a:off x="650704" y="3291397"/>
          <a:ext cx="4975968" cy="12272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7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USERNAME</a:t>
                      </a:r>
                      <a:endParaRPr lang="en-US" sz="16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COUNT</a:t>
                      </a:r>
                      <a:endParaRPr lang="en-US" sz="16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PROFILE</a:t>
                      </a:r>
                      <a:endParaRPr lang="en-US" sz="16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BangOji_SEO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Netizen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shofiasks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Netizen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kris_nandaa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Netizen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194031"/>
              </p:ext>
            </p:extLst>
          </p:nvPr>
        </p:nvGraphicFramePr>
        <p:xfrm>
          <a:off x="649946" y="4763763"/>
          <a:ext cx="4994655" cy="125525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9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7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USERNAME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COUNT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PROFILE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74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Ddaelldada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Netizen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Neng492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Netizen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cilioildimsum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nline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Rounded Rectangle 21"/>
          <p:cNvSpPr/>
          <p:nvPr/>
        </p:nvSpPr>
        <p:spPr>
          <a:xfrm>
            <a:off x="1731455" y="1326404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bg1"/>
                </a:solidFill>
              </a:rPr>
              <a:t>TOP TALKER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819034" y="1326404"/>
            <a:ext cx="2626358" cy="3685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bg1"/>
                </a:solidFill>
              </a:rPr>
              <a:t>TOP INFLUENCER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088423" y="1292679"/>
            <a:ext cx="0" cy="5063675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221314"/>
              </p:ext>
            </p:extLst>
          </p:nvPr>
        </p:nvGraphicFramePr>
        <p:xfrm>
          <a:off x="6572082" y="3305991"/>
          <a:ext cx="5044560" cy="13539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7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USERNAME</a:t>
                      </a:r>
                      <a:endParaRPr lang="en-US" sz="16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FOLLOWER</a:t>
                      </a:r>
                      <a:endParaRPr lang="en-US" sz="16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PROFILE</a:t>
                      </a:r>
                      <a:endParaRPr lang="en-US" sz="1600" dirty="0"/>
                    </a:p>
                  </a:txBody>
                  <a:tcPr marL="64271" marR="64271" marT="32135" marB="3213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PT_Transjakarta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404.918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Transportation Company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jawapos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259.136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Menfess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PRFMnews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257.164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News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92920"/>
              </p:ext>
            </p:extLst>
          </p:nvPr>
        </p:nvGraphicFramePr>
        <p:xfrm>
          <a:off x="6572083" y="4761616"/>
          <a:ext cx="5044560" cy="12594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9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7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USERNAME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FOLLOWER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PROFILE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Ddaelldada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Netizen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mahasagita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Netizen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cilioildimsum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ID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nline</a:t>
                      </a:r>
                      <a:r>
                        <a:rPr kumimoji="0" lang="en-ID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Shop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331573" y="621468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*</a:t>
            </a:r>
            <a:r>
              <a:rPr lang="id-ID" sz="1000" dirty="0"/>
              <a:t>Top Influencer: Akun pengguna yang memiliki audience atau follower tertinggi di media sosial.</a:t>
            </a:r>
          </a:p>
          <a:p>
            <a:r>
              <a:rPr lang="en-US" sz="1000" dirty="0"/>
              <a:t>*</a:t>
            </a:r>
            <a:r>
              <a:rPr lang="id-ID" sz="1000" dirty="0"/>
              <a:t>Top Talker: Akun pengguna yang paling sering berbicara di media sosial.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943654" y="755198"/>
            <a:ext cx="3134548" cy="296022"/>
            <a:chOff x="3745603" y="6365600"/>
            <a:chExt cx="3020360" cy="239745"/>
          </a:xfrm>
        </p:grpSpPr>
        <p:sp>
          <p:nvSpPr>
            <p:cNvPr id="32" name="Rectangle 31"/>
            <p:cNvSpPr/>
            <p:nvPr/>
          </p:nvSpPr>
          <p:spPr>
            <a:xfrm>
              <a:off x="3745603" y="6385369"/>
              <a:ext cx="182562" cy="18256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26376" y="6385797"/>
              <a:ext cx="165965" cy="1825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690551" y="6380592"/>
              <a:ext cx="182562" cy="182562"/>
            </a:xfrm>
            <a:prstGeom prst="rect">
              <a:avLst/>
            </a:prstGeom>
            <a:solidFill>
              <a:srgbClr val="F9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28165" y="6365600"/>
              <a:ext cx="861961" cy="22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Netral</a:t>
              </a:r>
              <a:endPara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68924" y="638100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Positif</a:t>
              </a:r>
              <a:endPara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53055" y="6378597"/>
              <a:ext cx="912908" cy="22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Negatif</a:t>
              </a:r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04CA812-929A-4677-81AC-936DAE3F6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22232"/>
              </p:ext>
            </p:extLst>
          </p:nvPr>
        </p:nvGraphicFramePr>
        <p:xfrm>
          <a:off x="6572082" y="1826490"/>
          <a:ext cx="5044557" cy="12433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3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/>
                        <a:t>USERNAME</a:t>
                      </a:r>
                      <a:endParaRPr lang="en-US" sz="1400" dirty="0"/>
                    </a:p>
                  </a:txBody>
                  <a:tcPr marL="64271" marR="64271" marT="32135" marB="3213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FOLLOWER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PROFILE</a:t>
                      </a:r>
                      <a:endParaRPr lang="en-US" sz="1600" dirty="0"/>
                    </a:p>
                  </a:txBody>
                  <a:tcPr marL="64271" marR="64271" marT="32135" marB="321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detikcom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16.440.531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News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kompascom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7.940.229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News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id-ID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liputan6dotcom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3.829.879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News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45070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43163</TotalTime>
  <Words>4746</Words>
  <Application>Microsoft Office PowerPoint</Application>
  <PresentationFormat>Widescreen</PresentationFormat>
  <Paragraphs>1192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Helvetica</vt:lpstr>
      <vt:lpstr>Office Theme</vt:lpstr>
      <vt:lpstr>BNI REPORT 14 – 20 DESEMBER 2020</vt:lpstr>
      <vt:lpstr>PowerPoint Presentation</vt:lpstr>
      <vt:lpstr>OVERVIEW</vt:lpstr>
      <vt:lpstr>TALK</vt:lpstr>
      <vt:lpstr>SENTIMENT</vt:lpstr>
      <vt:lpstr>TOP 10 ISSUE</vt:lpstr>
      <vt:lpstr>DAY TO DAY TOP 10 ISSUE</vt:lpstr>
      <vt:lpstr>TOP TALKER &amp; INFLUENCER</vt:lpstr>
      <vt:lpstr>TOP TALKER &amp; TOP INFLUENCER BY SENTIMENT</vt:lpstr>
      <vt:lpstr>TOP 5 NEGATIVE ISSUE</vt:lpstr>
      <vt:lpstr>DAY TO DAY TOP 5 NEGATIVE ISSUE</vt:lpstr>
      <vt:lpstr>SAMPLE CONVERSATION NEGATIVE</vt:lpstr>
      <vt:lpstr>TOP 5 POSITIVE ISSUE</vt:lpstr>
      <vt:lpstr>DAY TO DAY TOP 5 POSITIVE ISSUE</vt:lpstr>
      <vt:lpstr>SAMPLE CONVERSATION POSITIVE</vt:lpstr>
      <vt:lpstr>PowerPoint Presentation</vt:lpstr>
      <vt:lpstr>PowerPoint Presentation</vt:lpstr>
      <vt:lpstr>OVERVIEW</vt:lpstr>
      <vt:lpstr>INFORMATION BRAND POSITIONING</vt:lpstr>
      <vt:lpstr>BRAND POSITIONING</vt:lpstr>
      <vt:lpstr>SOV &amp; SENTIMENT</vt:lpstr>
      <vt:lpstr>SOCIAL MEDIA BREAKDOWN &amp; SENTIMENT</vt:lpstr>
      <vt:lpstr>TOP TALKER &amp; TOP INFLUENCER</vt:lpstr>
      <vt:lpstr>ISSUE</vt:lpstr>
      <vt:lpstr>SAMPLE CONVERSATION</vt:lpstr>
      <vt:lpstr>SERVICE</vt:lpstr>
      <vt:lpstr>TALKER BY SERVICE</vt:lpstr>
      <vt:lpstr>PowerPoint Presentation</vt:lpstr>
      <vt:lpstr>PowerPoint Presentation</vt:lpstr>
      <vt:lpstr>TALK, TALKER &amp; SENTIMENT</vt:lpstr>
      <vt:lpstr>CATEGORY</vt:lpstr>
      <vt:lpstr>COMPLAINT ISSUE</vt:lpstr>
      <vt:lpstr>COMPLAINT ISSUE</vt:lpstr>
      <vt:lpstr>PEAKTIME COMPLAINT ISSUE</vt:lpstr>
      <vt:lpstr>NOT A COMPLAINT ISSUE</vt:lpstr>
      <vt:lpstr>NOT A COMPLAINT ISSUE</vt:lpstr>
      <vt:lpstr>PowerPoint Presentation</vt:lpstr>
      <vt:lpstr>PowerPoint Presentation</vt:lpstr>
      <vt:lpstr>TALK, TALKER &amp; SENTIMENT</vt:lpstr>
      <vt:lpstr>CATEGORY</vt:lpstr>
      <vt:lpstr>COMPLAINT ISSUE</vt:lpstr>
      <vt:lpstr>COMPLAINT ISSUE</vt:lpstr>
      <vt:lpstr>PEAKTIME COMPLAINT ISSUE</vt:lpstr>
      <vt:lpstr>NOT A COMPLAINT ISSUE</vt:lpstr>
      <vt:lpstr>NOT A COMPLAINT ISSUE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Analyst Project</dc:title>
  <dc:subject/>
  <dc:creator>Fikri Aziz Shalahuddin</dc:creator>
  <cp:keywords/>
  <dc:description/>
  <cp:lastModifiedBy>Fikri Aziz Shalahuddin</cp:lastModifiedBy>
  <cp:revision>4197</cp:revision>
  <dcterms:created xsi:type="dcterms:W3CDTF">2015-08-20T03:16:54Z</dcterms:created>
  <dcterms:modified xsi:type="dcterms:W3CDTF">2020-12-31T06:48:37Z</dcterms:modified>
  <cp:category/>
</cp:coreProperties>
</file>